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8"/>
  </p:notesMasterIdLst>
  <p:sldIdLst>
    <p:sldId id="284" r:id="rId2"/>
    <p:sldId id="285" r:id="rId3"/>
    <p:sldId id="286" r:id="rId4"/>
    <p:sldId id="256" r:id="rId5"/>
    <p:sldId id="257" r:id="rId6"/>
    <p:sldId id="258" r:id="rId7"/>
    <p:sldId id="260" r:id="rId8"/>
    <p:sldId id="261" r:id="rId9"/>
    <p:sldId id="262" r:id="rId10"/>
    <p:sldId id="263" r:id="rId11"/>
    <p:sldId id="264" r:id="rId12"/>
    <p:sldId id="265" r:id="rId13"/>
    <p:sldId id="267" r:id="rId14"/>
    <p:sldId id="268" r:id="rId15"/>
    <p:sldId id="272" r:id="rId16"/>
    <p:sldId id="273" r:id="rId17"/>
    <p:sldId id="281" r:id="rId18"/>
    <p:sldId id="274" r:id="rId19"/>
    <p:sldId id="275" r:id="rId20"/>
    <p:sldId id="276" r:id="rId21"/>
    <p:sldId id="277" r:id="rId22"/>
    <p:sldId id="278" r:id="rId23"/>
    <p:sldId id="282" r:id="rId24"/>
    <p:sldId id="279" r:id="rId25"/>
    <p:sldId id="280" r:id="rId26"/>
    <p:sldId id="283"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636"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911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911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11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11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911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FBCA78F9-7E04-4083-9AD6-22609FC2479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BCA78F9-7E04-4083-9AD6-22609FC2479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E60709-7DD1-48D5-9A8C-09B7C5C61975}" type="slidenum">
              <a:rPr lang="en-US"/>
              <a:pPr/>
              <a:t>17</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3F6B496-5D2A-44F4-8E9E-33E54A45E07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9"/>
                                        </p:tgtEl>
                                      </p:cBhvr>
                                      <p:to x="150000" y="150000"/>
                                    </p:animScale>
                                  </p:childTnLst>
                                </p:cTn>
                              </p:par>
                              <p:par>
                                <p:cTn id="15" presetID="23" presetClass="entr" presetSubtype="16" fill="hold" grpId="0" nodeType="withEffect">
                                  <p:stCondLst>
                                    <p:cond delay="400"/>
                                  </p:stCondLst>
                                  <p:childTnLst>
                                    <p:set>
                                      <p:cBhvr>
                                        <p:cTn id="16" dur="1" fill="hold">
                                          <p:stCondLst>
                                            <p:cond delay="0"/>
                                          </p:stCondLst>
                                        </p:cTn>
                                        <p:tgtEl>
                                          <p:spTgt spid="17">
                                            <p:txEl>
                                              <p:pRg st="0" end="0"/>
                                            </p:txEl>
                                          </p:spTgt>
                                        </p:tgtEl>
                                        <p:attrNameLst>
                                          <p:attrName>style.visibility</p:attrName>
                                        </p:attrNameLst>
                                      </p:cBhvr>
                                      <p:to>
                                        <p:strVal val="visible"/>
                                      </p:to>
                                    </p:set>
                                    <p:anim calcmode="lin" valueType="num">
                                      <p:cBhvr>
                                        <p:cTn id="17"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xit" presetSubtype="32" fill="hold" grpId="2" nodeType="clickEffect">
                                  <p:stCondLst>
                                    <p:cond delay="0"/>
                                  </p:stCondLst>
                                  <p:childTnLst>
                                    <p:anim calcmode="lin" valueType="num">
                                      <p:cBhvr>
                                        <p:cTn id="22" dur="500" fill="hold"/>
                                        <p:tgtEl>
                                          <p:spTgt spid="9"/>
                                        </p:tgtEl>
                                        <p:attrNameLst>
                                          <p:attrName>ppt_w</p:attrName>
                                        </p:attrNameLst>
                                      </p:cBhvr>
                                      <p:tavLst>
                                        <p:tav tm="0">
                                          <p:val>
                                            <p:strVal val="ppt_w"/>
                                          </p:val>
                                        </p:tav>
                                        <p:tav tm="100000">
                                          <p:val>
                                            <p:fltVal val="0"/>
                                          </p:val>
                                        </p:tav>
                                      </p:tavLst>
                                    </p:anim>
                                    <p:anim calcmode="lin" valueType="num">
                                      <p:cBhvr>
                                        <p:cTn id="23" dur="500" fill="hold"/>
                                        <p:tgtEl>
                                          <p:spTgt spid="9"/>
                                        </p:tgtEl>
                                        <p:attrNameLst>
                                          <p:attrName>ppt_h</p:attrName>
                                        </p:attrNameLst>
                                      </p:cBhvr>
                                      <p:tavLst>
                                        <p:tav tm="0">
                                          <p:val>
                                            <p:strVal val="ppt_h"/>
                                          </p:val>
                                        </p:tav>
                                        <p:tav tm="100000">
                                          <p:val>
                                            <p:fltVal val="0"/>
                                          </p:val>
                                        </p:tav>
                                      </p:tavLst>
                                    </p:anim>
                                    <p:set>
                                      <p:cBhvr>
                                        <p:cTn id="24" dur="1" fill="hold">
                                          <p:stCondLst>
                                            <p:cond delay="499"/>
                                          </p:stCondLst>
                                        </p:cTn>
                                        <p:tgtEl>
                                          <p:spTgt spid="9"/>
                                        </p:tgtEl>
                                        <p:attrNameLst>
                                          <p:attrName>style.visibility</p:attrName>
                                        </p:attrNameLst>
                                      </p:cBhvr>
                                      <p:to>
                                        <p:strVal val="hidden"/>
                                      </p:to>
                                    </p:set>
                                  </p:childTnLst>
                                </p:cTn>
                              </p:par>
                              <p:par>
                                <p:cTn id="25" presetID="23" presetClass="exit" presetSubtype="32" fill="hold" grpId="1" nodeType="withEffect">
                                  <p:stCondLst>
                                    <p:cond delay="0"/>
                                  </p:stCondLst>
                                  <p:childTnLst>
                                    <p:anim calcmode="lin" valueType="num">
                                      <p:cBhvr>
                                        <p:cTn id="26" dur="500" fill="hold"/>
                                        <p:tgtEl>
                                          <p:spTgt spid="17">
                                            <p:txEl>
                                              <p:pRg st="0" end="0"/>
                                            </p:txEl>
                                          </p:spTgt>
                                        </p:tgtEl>
                                        <p:attrNameLst>
                                          <p:attrName>ppt_w</p:attrName>
                                        </p:attrNameLst>
                                      </p:cBhvr>
                                      <p:tavLst>
                                        <p:tav tm="0">
                                          <p:val>
                                            <p:strVal val="ppt_w"/>
                                          </p:val>
                                        </p:tav>
                                        <p:tav tm="100000">
                                          <p:val>
                                            <p:fltVal val="0"/>
                                          </p:val>
                                        </p:tav>
                                      </p:tavLst>
                                    </p:anim>
                                    <p:anim calcmode="lin" valueType="num">
                                      <p:cBhvr>
                                        <p:cTn id="27" dur="500" fill="hold"/>
                                        <p:tgtEl>
                                          <p:spTgt spid="17">
                                            <p:txEl>
                                              <p:pRg st="0" end="0"/>
                                            </p:txEl>
                                          </p:spTgt>
                                        </p:tgtEl>
                                        <p:attrNameLst>
                                          <p:attrName>ppt_h</p:attrName>
                                        </p:attrNameLst>
                                      </p:cBhvr>
                                      <p:tavLst>
                                        <p:tav tm="0">
                                          <p:val>
                                            <p:strVal val="ppt_h"/>
                                          </p:val>
                                        </p:tav>
                                        <p:tav tm="100000">
                                          <p:val>
                                            <p:fltVal val="0"/>
                                          </p:val>
                                        </p:tav>
                                      </p:tavLst>
                                    </p:anim>
                                    <p:set>
                                      <p:cBhvr>
                                        <p:cTn id="28" dur="1" fill="hold">
                                          <p:stCondLst>
                                            <p:cond delay="4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17" grpId="0" build="p"/>
      <p:bldP spid="17" grpId="1" build="allAtOnce"/>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B4BE3-C2BF-416F-A4D4-AC74E3612F82}"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20AEF3-A614-4F9A-B3B6-9D4C55F3A8D6}"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98C6F-878A-4D87-922A-89A1E83283EE}"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37261B-ED0A-4AA7-BA61-E84935E8CA2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pull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6E6911-349C-43C9-9D98-EF0DE9A40F57}"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7BFE03-8042-4847-80DC-BEA87C4FD0BA}"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3421B-6BFB-4CB3-AE65-DE59B6F0D3C7}"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3FE42B-533F-434B-84D9-CBBA625B4937}"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B09360-0162-4194-8303-EFA03BCC7455}" type="slidenum">
              <a:rPr lang="en-US" smtClean="0"/>
              <a:pPr/>
              <a:t>‹#›</a:t>
            </a:fld>
            <a:endParaRPr lang="en-US"/>
          </a:p>
        </p:txBody>
      </p:sp>
    </p:spTree>
  </p:cSld>
  <p:clrMapOvr>
    <a:masterClrMapping/>
  </p:clrMapOvr>
  <p:transition spd="med">
    <p:pull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AFDE097-E3D2-42EB-B511-1A31D1CA217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pull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A907FC7-D896-4F60-8028-EF4957FDB5D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transition spd="med">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9"/>
                                        </p:tgtEl>
                                      </p:cBhvr>
                                      <p:to x="150000" y="150000"/>
                                    </p:animScale>
                                  </p:childTnLst>
                                </p:cTn>
                              </p:par>
                              <p:par>
                                <p:cTn id="15" presetID="23" presetClass="entr" presetSubtype="16" fill="hold" grpId="0" nodeType="withEffect">
                                  <p:stCondLst>
                                    <p:cond delay="400"/>
                                  </p:stCondLst>
                                  <p:childTnLst>
                                    <p:set>
                                      <p:cBhvr>
                                        <p:cTn id="16" dur="1" fill="hold">
                                          <p:stCondLst>
                                            <p:cond delay="0"/>
                                          </p:stCondLst>
                                        </p:cTn>
                                        <p:tgtEl>
                                          <p:spTgt spid="30">
                                            <p:txEl>
                                              <p:pRg st="0" end="0"/>
                                            </p:txEl>
                                          </p:spTgt>
                                        </p:tgtEl>
                                        <p:attrNameLst>
                                          <p:attrName>style.visibility</p:attrName>
                                        </p:attrNameLst>
                                      </p:cBhvr>
                                      <p:to>
                                        <p:strVal val="visible"/>
                                      </p:to>
                                    </p:set>
                                    <p:anim calcmode="lin" valueType="num">
                                      <p:cBhvr>
                                        <p:cTn id="17"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30">
                                            <p:txEl>
                                              <p:pRg st="0" end="0"/>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30">
                                            <p:txEl>
                                              <p:pRg st="1" end="1"/>
                                            </p:txEl>
                                          </p:spTgt>
                                        </p:tgtEl>
                                        <p:attrNameLst>
                                          <p:attrName>style.visibility</p:attrName>
                                        </p:attrNameLst>
                                      </p:cBhvr>
                                      <p:to>
                                        <p:strVal val="visible"/>
                                      </p:to>
                                    </p:set>
                                    <p:anim calcmode="lin" valueType="num">
                                      <p:cBhvr>
                                        <p:cTn id="21" dur="500" fill="hold"/>
                                        <p:tgtEl>
                                          <p:spTgt spid="30">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0">
                                            <p:txEl>
                                              <p:pRg st="1" end="1"/>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400"/>
                                  </p:stCondLst>
                                  <p:childTnLst>
                                    <p:set>
                                      <p:cBhvr>
                                        <p:cTn id="24" dur="1" fill="hold">
                                          <p:stCondLst>
                                            <p:cond delay="0"/>
                                          </p:stCondLst>
                                        </p:cTn>
                                        <p:tgtEl>
                                          <p:spTgt spid="30">
                                            <p:txEl>
                                              <p:pRg st="2" end="2"/>
                                            </p:txEl>
                                          </p:spTgt>
                                        </p:tgtEl>
                                        <p:attrNameLst>
                                          <p:attrName>style.visibility</p:attrName>
                                        </p:attrNameLst>
                                      </p:cBhvr>
                                      <p:to>
                                        <p:strVal val="visible"/>
                                      </p:to>
                                    </p:set>
                                    <p:anim calcmode="lin" valueType="num">
                                      <p:cBhvr>
                                        <p:cTn id="25" dur="500" fill="hold"/>
                                        <p:tgtEl>
                                          <p:spTgt spid="30">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0">
                                            <p:txEl>
                                              <p:pRg st="2" end="2"/>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400"/>
                                  </p:stCondLst>
                                  <p:childTnLst>
                                    <p:set>
                                      <p:cBhvr>
                                        <p:cTn id="28" dur="1" fill="hold">
                                          <p:stCondLst>
                                            <p:cond delay="0"/>
                                          </p:stCondLst>
                                        </p:cTn>
                                        <p:tgtEl>
                                          <p:spTgt spid="30">
                                            <p:txEl>
                                              <p:pRg st="3" end="3"/>
                                            </p:txEl>
                                          </p:spTgt>
                                        </p:tgtEl>
                                        <p:attrNameLst>
                                          <p:attrName>style.visibility</p:attrName>
                                        </p:attrNameLst>
                                      </p:cBhvr>
                                      <p:to>
                                        <p:strVal val="visible"/>
                                      </p:to>
                                    </p:set>
                                    <p:anim calcmode="lin" valueType="num">
                                      <p:cBhvr>
                                        <p:cTn id="29" dur="500" fill="hold"/>
                                        <p:tgtEl>
                                          <p:spTgt spid="30">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30">
                                            <p:txEl>
                                              <p:pRg st="3" end="3"/>
                                            </p:txEl>
                                          </p:spTgt>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400"/>
                                  </p:stCondLst>
                                  <p:childTnLst>
                                    <p:set>
                                      <p:cBhvr>
                                        <p:cTn id="32" dur="1" fill="hold">
                                          <p:stCondLst>
                                            <p:cond delay="0"/>
                                          </p:stCondLst>
                                        </p:cTn>
                                        <p:tgtEl>
                                          <p:spTgt spid="30">
                                            <p:txEl>
                                              <p:pRg st="4" end="4"/>
                                            </p:txEl>
                                          </p:spTgt>
                                        </p:tgtEl>
                                        <p:attrNameLst>
                                          <p:attrName>style.visibility</p:attrName>
                                        </p:attrNameLst>
                                      </p:cBhvr>
                                      <p:to>
                                        <p:strVal val="visible"/>
                                      </p:to>
                                    </p:set>
                                    <p:anim calcmode="lin" valueType="num">
                                      <p:cBhvr>
                                        <p:cTn id="33" dur="500" fill="hold"/>
                                        <p:tgtEl>
                                          <p:spTgt spid="30">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xit" presetSubtype="32" fill="hold" grpId="2" nodeType="clickEffect">
                                  <p:stCondLst>
                                    <p:cond delay="0"/>
                                  </p:stCondLst>
                                  <p:childTnLst>
                                    <p:anim calcmode="lin" valueType="num">
                                      <p:cBhvr>
                                        <p:cTn id="38" dur="500" fill="hold"/>
                                        <p:tgtEl>
                                          <p:spTgt spid="9"/>
                                        </p:tgtEl>
                                        <p:attrNameLst>
                                          <p:attrName>ppt_w</p:attrName>
                                        </p:attrNameLst>
                                      </p:cBhvr>
                                      <p:tavLst>
                                        <p:tav tm="0">
                                          <p:val>
                                            <p:strVal val="ppt_w"/>
                                          </p:val>
                                        </p:tav>
                                        <p:tav tm="100000">
                                          <p:val>
                                            <p:fltVal val="0"/>
                                          </p:val>
                                        </p:tav>
                                      </p:tavLst>
                                    </p:anim>
                                    <p:anim calcmode="lin" valueType="num">
                                      <p:cBhvr>
                                        <p:cTn id="39" dur="500" fill="hold"/>
                                        <p:tgtEl>
                                          <p:spTgt spid="9"/>
                                        </p:tgtEl>
                                        <p:attrNameLst>
                                          <p:attrName>ppt_h</p:attrName>
                                        </p:attrNameLst>
                                      </p:cBhvr>
                                      <p:tavLst>
                                        <p:tav tm="0">
                                          <p:val>
                                            <p:strVal val="ppt_h"/>
                                          </p:val>
                                        </p:tav>
                                        <p:tav tm="100000">
                                          <p:val>
                                            <p:fltVal val="0"/>
                                          </p:val>
                                        </p:tav>
                                      </p:tavLst>
                                    </p:anim>
                                    <p:set>
                                      <p:cBhvr>
                                        <p:cTn id="40" dur="1" fill="hold">
                                          <p:stCondLst>
                                            <p:cond delay="499"/>
                                          </p:stCondLst>
                                        </p:cTn>
                                        <p:tgtEl>
                                          <p:spTgt spid="9"/>
                                        </p:tgtEl>
                                        <p:attrNameLst>
                                          <p:attrName>style.visibility</p:attrName>
                                        </p:attrNameLst>
                                      </p:cBhvr>
                                      <p:to>
                                        <p:strVal val="hidden"/>
                                      </p:to>
                                    </p:set>
                                  </p:childTnLst>
                                </p:cTn>
                              </p:par>
                              <p:par>
                                <p:cTn id="41" presetID="23" presetClass="exit" presetSubtype="32" fill="hold" grpId="1" nodeType="withEffect">
                                  <p:stCondLst>
                                    <p:cond delay="0"/>
                                  </p:stCondLst>
                                  <p:childTnLst>
                                    <p:anim calcmode="lin" valueType="num">
                                      <p:cBhvr>
                                        <p:cTn id="42" dur="500" fill="hold"/>
                                        <p:tgtEl>
                                          <p:spTgt spid="30">
                                            <p:txEl>
                                              <p:pRg st="0" end="0"/>
                                            </p:txEl>
                                          </p:spTgt>
                                        </p:tgtEl>
                                        <p:attrNameLst>
                                          <p:attrName>ppt_w</p:attrName>
                                        </p:attrNameLst>
                                      </p:cBhvr>
                                      <p:tavLst>
                                        <p:tav tm="0">
                                          <p:val>
                                            <p:strVal val="ppt_w"/>
                                          </p:val>
                                        </p:tav>
                                        <p:tav tm="100000">
                                          <p:val>
                                            <p:fltVal val="0"/>
                                          </p:val>
                                        </p:tav>
                                      </p:tavLst>
                                    </p:anim>
                                    <p:anim calcmode="lin" valueType="num">
                                      <p:cBhvr>
                                        <p:cTn id="43" dur="500" fill="hold"/>
                                        <p:tgtEl>
                                          <p:spTgt spid="30">
                                            <p:txEl>
                                              <p:pRg st="0" end="0"/>
                                            </p:txEl>
                                          </p:spTgt>
                                        </p:tgtEl>
                                        <p:attrNameLst>
                                          <p:attrName>ppt_h</p:attrName>
                                        </p:attrNameLst>
                                      </p:cBhvr>
                                      <p:tavLst>
                                        <p:tav tm="0">
                                          <p:val>
                                            <p:strVal val="ppt_h"/>
                                          </p:val>
                                        </p:tav>
                                        <p:tav tm="100000">
                                          <p:val>
                                            <p:fltVal val="0"/>
                                          </p:val>
                                        </p:tav>
                                      </p:tavLst>
                                    </p:anim>
                                    <p:set>
                                      <p:cBhvr>
                                        <p:cTn id="44" dur="1" fill="hold">
                                          <p:stCondLst>
                                            <p:cond delay="499"/>
                                          </p:stCondLst>
                                        </p:cTn>
                                        <p:tgtEl>
                                          <p:spTgt spid="30">
                                            <p:txEl>
                                              <p:pRg st="0" end="0"/>
                                            </p:txEl>
                                          </p:spTgt>
                                        </p:tgtEl>
                                        <p:attrNameLst>
                                          <p:attrName>style.visibility</p:attrName>
                                        </p:attrNameLst>
                                      </p:cBhvr>
                                      <p:to>
                                        <p:strVal val="hidden"/>
                                      </p:to>
                                    </p:set>
                                  </p:childTnLst>
                                </p:cTn>
                              </p:par>
                              <p:par>
                                <p:cTn id="45" presetID="23" presetClass="exit" presetSubtype="32" fill="hold" grpId="1" nodeType="withEffect">
                                  <p:stCondLst>
                                    <p:cond delay="0"/>
                                  </p:stCondLst>
                                  <p:childTnLst>
                                    <p:anim calcmode="lin" valueType="num">
                                      <p:cBhvr>
                                        <p:cTn id="46" dur="500" fill="hold"/>
                                        <p:tgtEl>
                                          <p:spTgt spid="30">
                                            <p:txEl>
                                              <p:pRg st="1" end="1"/>
                                            </p:txEl>
                                          </p:spTgt>
                                        </p:tgtEl>
                                        <p:attrNameLst>
                                          <p:attrName>ppt_w</p:attrName>
                                        </p:attrNameLst>
                                      </p:cBhvr>
                                      <p:tavLst>
                                        <p:tav tm="0">
                                          <p:val>
                                            <p:strVal val="ppt_w"/>
                                          </p:val>
                                        </p:tav>
                                        <p:tav tm="100000">
                                          <p:val>
                                            <p:fltVal val="0"/>
                                          </p:val>
                                        </p:tav>
                                      </p:tavLst>
                                    </p:anim>
                                    <p:anim calcmode="lin" valueType="num">
                                      <p:cBhvr>
                                        <p:cTn id="47" dur="500" fill="hold"/>
                                        <p:tgtEl>
                                          <p:spTgt spid="30">
                                            <p:txEl>
                                              <p:pRg st="1" end="1"/>
                                            </p:txEl>
                                          </p:spTgt>
                                        </p:tgtEl>
                                        <p:attrNameLst>
                                          <p:attrName>ppt_h</p:attrName>
                                        </p:attrNameLst>
                                      </p:cBhvr>
                                      <p:tavLst>
                                        <p:tav tm="0">
                                          <p:val>
                                            <p:strVal val="ppt_h"/>
                                          </p:val>
                                        </p:tav>
                                        <p:tav tm="100000">
                                          <p:val>
                                            <p:fltVal val="0"/>
                                          </p:val>
                                        </p:tav>
                                      </p:tavLst>
                                    </p:anim>
                                    <p:set>
                                      <p:cBhvr>
                                        <p:cTn id="48" dur="1" fill="hold">
                                          <p:stCondLst>
                                            <p:cond delay="499"/>
                                          </p:stCondLst>
                                        </p:cTn>
                                        <p:tgtEl>
                                          <p:spTgt spid="30">
                                            <p:txEl>
                                              <p:pRg st="1" end="1"/>
                                            </p:txEl>
                                          </p:spTgt>
                                        </p:tgtEl>
                                        <p:attrNameLst>
                                          <p:attrName>style.visibility</p:attrName>
                                        </p:attrNameLst>
                                      </p:cBhvr>
                                      <p:to>
                                        <p:strVal val="hidden"/>
                                      </p:to>
                                    </p:set>
                                  </p:childTnLst>
                                </p:cTn>
                              </p:par>
                              <p:par>
                                <p:cTn id="49" presetID="23" presetClass="exit" presetSubtype="32" fill="hold" grpId="1" nodeType="withEffect">
                                  <p:stCondLst>
                                    <p:cond delay="0"/>
                                  </p:stCondLst>
                                  <p:childTnLst>
                                    <p:anim calcmode="lin" valueType="num">
                                      <p:cBhvr>
                                        <p:cTn id="50" dur="500" fill="hold"/>
                                        <p:tgtEl>
                                          <p:spTgt spid="30">
                                            <p:txEl>
                                              <p:pRg st="2" end="2"/>
                                            </p:txEl>
                                          </p:spTgt>
                                        </p:tgtEl>
                                        <p:attrNameLst>
                                          <p:attrName>ppt_w</p:attrName>
                                        </p:attrNameLst>
                                      </p:cBhvr>
                                      <p:tavLst>
                                        <p:tav tm="0">
                                          <p:val>
                                            <p:strVal val="ppt_w"/>
                                          </p:val>
                                        </p:tav>
                                        <p:tav tm="100000">
                                          <p:val>
                                            <p:fltVal val="0"/>
                                          </p:val>
                                        </p:tav>
                                      </p:tavLst>
                                    </p:anim>
                                    <p:anim calcmode="lin" valueType="num">
                                      <p:cBhvr>
                                        <p:cTn id="51" dur="500" fill="hold"/>
                                        <p:tgtEl>
                                          <p:spTgt spid="30">
                                            <p:txEl>
                                              <p:pRg st="2" end="2"/>
                                            </p:txEl>
                                          </p:spTgt>
                                        </p:tgtEl>
                                        <p:attrNameLst>
                                          <p:attrName>ppt_h</p:attrName>
                                        </p:attrNameLst>
                                      </p:cBhvr>
                                      <p:tavLst>
                                        <p:tav tm="0">
                                          <p:val>
                                            <p:strVal val="ppt_h"/>
                                          </p:val>
                                        </p:tav>
                                        <p:tav tm="100000">
                                          <p:val>
                                            <p:fltVal val="0"/>
                                          </p:val>
                                        </p:tav>
                                      </p:tavLst>
                                    </p:anim>
                                    <p:set>
                                      <p:cBhvr>
                                        <p:cTn id="52" dur="1" fill="hold">
                                          <p:stCondLst>
                                            <p:cond delay="499"/>
                                          </p:stCondLst>
                                        </p:cTn>
                                        <p:tgtEl>
                                          <p:spTgt spid="30">
                                            <p:txEl>
                                              <p:pRg st="2" end="2"/>
                                            </p:txEl>
                                          </p:spTgt>
                                        </p:tgtEl>
                                        <p:attrNameLst>
                                          <p:attrName>style.visibility</p:attrName>
                                        </p:attrNameLst>
                                      </p:cBhvr>
                                      <p:to>
                                        <p:strVal val="hidden"/>
                                      </p:to>
                                    </p:set>
                                  </p:childTnLst>
                                </p:cTn>
                              </p:par>
                              <p:par>
                                <p:cTn id="53" presetID="23" presetClass="exit" presetSubtype="32" fill="hold" grpId="1" nodeType="withEffect">
                                  <p:stCondLst>
                                    <p:cond delay="0"/>
                                  </p:stCondLst>
                                  <p:childTnLst>
                                    <p:anim calcmode="lin" valueType="num">
                                      <p:cBhvr>
                                        <p:cTn id="54" dur="500" fill="hold"/>
                                        <p:tgtEl>
                                          <p:spTgt spid="30">
                                            <p:txEl>
                                              <p:pRg st="3" end="3"/>
                                            </p:txEl>
                                          </p:spTgt>
                                        </p:tgtEl>
                                        <p:attrNameLst>
                                          <p:attrName>ppt_w</p:attrName>
                                        </p:attrNameLst>
                                      </p:cBhvr>
                                      <p:tavLst>
                                        <p:tav tm="0">
                                          <p:val>
                                            <p:strVal val="ppt_w"/>
                                          </p:val>
                                        </p:tav>
                                        <p:tav tm="100000">
                                          <p:val>
                                            <p:fltVal val="0"/>
                                          </p:val>
                                        </p:tav>
                                      </p:tavLst>
                                    </p:anim>
                                    <p:anim calcmode="lin" valueType="num">
                                      <p:cBhvr>
                                        <p:cTn id="55" dur="500" fill="hold"/>
                                        <p:tgtEl>
                                          <p:spTgt spid="30">
                                            <p:txEl>
                                              <p:pRg st="3" end="3"/>
                                            </p:txEl>
                                          </p:spTgt>
                                        </p:tgtEl>
                                        <p:attrNameLst>
                                          <p:attrName>ppt_h</p:attrName>
                                        </p:attrNameLst>
                                      </p:cBhvr>
                                      <p:tavLst>
                                        <p:tav tm="0">
                                          <p:val>
                                            <p:strVal val="ppt_h"/>
                                          </p:val>
                                        </p:tav>
                                        <p:tav tm="100000">
                                          <p:val>
                                            <p:fltVal val="0"/>
                                          </p:val>
                                        </p:tav>
                                      </p:tavLst>
                                    </p:anim>
                                    <p:set>
                                      <p:cBhvr>
                                        <p:cTn id="56" dur="1" fill="hold">
                                          <p:stCondLst>
                                            <p:cond delay="499"/>
                                          </p:stCondLst>
                                        </p:cTn>
                                        <p:tgtEl>
                                          <p:spTgt spid="30">
                                            <p:txEl>
                                              <p:pRg st="3" end="3"/>
                                            </p:txEl>
                                          </p:spTgt>
                                        </p:tgtEl>
                                        <p:attrNameLst>
                                          <p:attrName>style.visibility</p:attrName>
                                        </p:attrNameLst>
                                      </p:cBhvr>
                                      <p:to>
                                        <p:strVal val="hidden"/>
                                      </p:to>
                                    </p:set>
                                  </p:childTnLst>
                                </p:cTn>
                              </p:par>
                              <p:par>
                                <p:cTn id="57" presetID="23" presetClass="exit" presetSubtype="32" fill="hold" grpId="1" nodeType="withEffect">
                                  <p:stCondLst>
                                    <p:cond delay="0"/>
                                  </p:stCondLst>
                                  <p:childTnLst>
                                    <p:anim calcmode="lin" valueType="num">
                                      <p:cBhvr>
                                        <p:cTn id="58" dur="500" fill="hold"/>
                                        <p:tgtEl>
                                          <p:spTgt spid="30">
                                            <p:txEl>
                                              <p:pRg st="4" end="4"/>
                                            </p:txEl>
                                          </p:spTgt>
                                        </p:tgtEl>
                                        <p:attrNameLst>
                                          <p:attrName>ppt_w</p:attrName>
                                        </p:attrNameLst>
                                      </p:cBhvr>
                                      <p:tavLst>
                                        <p:tav tm="0">
                                          <p:val>
                                            <p:strVal val="ppt_w"/>
                                          </p:val>
                                        </p:tav>
                                        <p:tav tm="100000">
                                          <p:val>
                                            <p:fltVal val="0"/>
                                          </p:val>
                                        </p:tav>
                                      </p:tavLst>
                                    </p:anim>
                                    <p:anim calcmode="lin" valueType="num">
                                      <p:cBhvr>
                                        <p:cTn id="59" dur="500" fill="hold"/>
                                        <p:tgtEl>
                                          <p:spTgt spid="30">
                                            <p:txEl>
                                              <p:pRg st="4" end="4"/>
                                            </p:txEl>
                                          </p:spTgt>
                                        </p:tgtEl>
                                        <p:attrNameLst>
                                          <p:attrName>ppt_h</p:attrName>
                                        </p:attrNameLst>
                                      </p:cBhvr>
                                      <p:tavLst>
                                        <p:tav tm="0">
                                          <p:val>
                                            <p:strVal val="ppt_h"/>
                                          </p:val>
                                        </p:tav>
                                        <p:tav tm="100000">
                                          <p:val>
                                            <p:fltVal val="0"/>
                                          </p:val>
                                        </p:tav>
                                      </p:tavLst>
                                    </p:anim>
                                    <p:set>
                                      <p:cBhvr>
                                        <p:cTn id="60" dur="1" fill="hold">
                                          <p:stCondLst>
                                            <p:cond delay="499"/>
                                          </p:stCondLst>
                                        </p:cTn>
                                        <p:tgtEl>
                                          <p:spTgt spid="30">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30" grpId="0" build="p"/>
      <p:bldP spid="30" grpId="1" build="allAtOnce"/>
    </p:bld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7.xml"/><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p:cNvSpPr txBox="1">
            <a:spLocks/>
          </p:cNvSpPr>
          <p:nvPr/>
        </p:nvSpPr>
        <p:spPr>
          <a:xfrm>
            <a:off x="457200" y="1981200"/>
            <a:ext cx="8229600" cy="16764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5000" dirty="0" smtClean="0">
                <a:solidFill>
                  <a:schemeClr val="bg2">
                    <a:lumMod val="25000"/>
                  </a:schemeClr>
                </a:solidFill>
                <a:latin typeface="+mj-lt"/>
                <a:ea typeface="+mj-ea"/>
                <a:cs typeface="+mj-cs"/>
              </a:rPr>
              <a:t>Control</a:t>
            </a:r>
            <a:r>
              <a:rPr kumimoji="0" lang="en-US" sz="5000" b="0" i="0" u="none" strike="noStrike" kern="1200" cap="none" spc="0" normalizeH="0" baseline="0" noProof="0" dirty="0" smtClean="0">
                <a:ln>
                  <a:noFill/>
                </a:ln>
                <a:solidFill>
                  <a:schemeClr val="bg2">
                    <a:lumMod val="25000"/>
                  </a:schemeClr>
                </a:solidFill>
                <a:effectLst/>
                <a:uLnTx/>
                <a:uFillTx/>
                <a:latin typeface="+mj-lt"/>
                <a:ea typeface="+mj-ea"/>
                <a:cs typeface="+mj-cs"/>
              </a:rPr>
              <a:t> of Boiler Operation using PLC – SCADA</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med">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152400" y="394692"/>
            <a:ext cx="8077200" cy="6463308"/>
          </a:xfrm>
          <a:prstGeom prst="rect">
            <a:avLst/>
          </a:prstGeom>
          <a:noFill/>
          <a:ln w="9525">
            <a:noFill/>
            <a:miter lim="800000"/>
            <a:headEnd/>
            <a:tailEnd/>
          </a:ln>
          <a:effectLst/>
        </p:spPr>
        <p:txBody>
          <a:bodyPr>
            <a:spAutoFit/>
          </a:bodyPr>
          <a:lstStyle/>
          <a:p>
            <a:pPr eaLnBrk="1" hangingPunct="1"/>
            <a:r>
              <a:rPr lang="en-US" sz="2400" b="1" dirty="0">
                <a:latin typeface="Arial" charset="0"/>
              </a:rPr>
              <a:t>Electronics Control with Logic Gates</a:t>
            </a:r>
            <a:r>
              <a:rPr lang="en-US" sz="2400" dirty="0">
                <a:latin typeface="Arial" charset="0"/>
              </a:rPr>
              <a:t> </a:t>
            </a:r>
          </a:p>
          <a:p>
            <a:pPr eaLnBrk="1" hangingPunct="1"/>
            <a:endParaRPr lang="en-US" sz="2400" dirty="0">
              <a:latin typeface="Arial" charset="0"/>
            </a:endParaRPr>
          </a:p>
          <a:p>
            <a:pPr eaLnBrk="1" hangingPunct="1"/>
            <a:r>
              <a:rPr lang="en-US" sz="2400" dirty="0">
                <a:latin typeface="Arial" charset="0"/>
              </a:rPr>
              <a:t>   In this, Contactor and Relays together with timers </a:t>
            </a:r>
          </a:p>
          <a:p>
            <a:pPr eaLnBrk="1" hangingPunct="1"/>
            <a:r>
              <a:rPr lang="en-US" sz="2400" dirty="0">
                <a:latin typeface="Arial" charset="0"/>
              </a:rPr>
              <a:t>and counters were replaced with logic gates and </a:t>
            </a:r>
          </a:p>
          <a:p>
            <a:pPr eaLnBrk="1" hangingPunct="1"/>
            <a:r>
              <a:rPr lang="en-US" sz="2400" dirty="0">
                <a:latin typeface="Arial" charset="0"/>
              </a:rPr>
              <a:t>electronic timers in the control circuits. </a:t>
            </a:r>
          </a:p>
          <a:p>
            <a:pPr eaLnBrk="1" hangingPunct="1"/>
            <a:r>
              <a:rPr lang="en-US" sz="2400" dirty="0">
                <a:latin typeface="Arial" charset="0"/>
              </a:rPr>
              <a:t> </a:t>
            </a:r>
          </a:p>
          <a:p>
            <a:pPr eaLnBrk="1" hangingPunct="1"/>
            <a:r>
              <a:rPr lang="en-US" sz="2400" dirty="0">
                <a:latin typeface="Arial" charset="0"/>
              </a:rPr>
              <a:t>Advantages   </a:t>
            </a:r>
          </a:p>
          <a:p>
            <a:pPr eaLnBrk="1" hangingPunct="1">
              <a:buFontTx/>
              <a:buChar char="•"/>
            </a:pPr>
            <a:endParaRPr lang="en-US" sz="2400" dirty="0">
              <a:latin typeface="Arial" charset="0"/>
            </a:endParaRPr>
          </a:p>
          <a:p>
            <a:pPr eaLnBrk="1" hangingPunct="1">
              <a:buFontTx/>
              <a:buChar char="•"/>
            </a:pPr>
            <a:r>
              <a:rPr lang="en-US" sz="2400" dirty="0">
                <a:latin typeface="Arial" charset="0"/>
              </a:rPr>
              <a:t>Reduced space requirements, energy saving, less </a:t>
            </a:r>
          </a:p>
          <a:p>
            <a:pPr eaLnBrk="1" hangingPunct="1"/>
            <a:r>
              <a:rPr lang="en-US" sz="2400" dirty="0">
                <a:latin typeface="Arial" charset="0"/>
              </a:rPr>
              <a:t>maintenance and hence greater reliability.   </a:t>
            </a:r>
          </a:p>
          <a:p>
            <a:pPr eaLnBrk="1" hangingPunct="1">
              <a:buFontTx/>
              <a:buChar char="•"/>
            </a:pPr>
            <a:endParaRPr lang="en-US" sz="2400" dirty="0">
              <a:latin typeface="Arial" charset="0"/>
            </a:endParaRPr>
          </a:p>
          <a:p>
            <a:pPr eaLnBrk="1" hangingPunct="1"/>
            <a:r>
              <a:rPr lang="en-US" sz="2400" dirty="0">
                <a:latin typeface="Arial" charset="0"/>
              </a:rPr>
              <a:t>The Major Drawbacks    </a:t>
            </a:r>
          </a:p>
          <a:p>
            <a:pPr eaLnBrk="1" hangingPunct="1">
              <a:buFontTx/>
              <a:buChar char="•"/>
            </a:pPr>
            <a:endParaRPr lang="en-US" sz="2400" dirty="0">
              <a:latin typeface="Arial" charset="0"/>
            </a:endParaRPr>
          </a:p>
          <a:p>
            <a:pPr eaLnBrk="1" hangingPunct="1">
              <a:buFontTx/>
              <a:buChar char="•"/>
            </a:pPr>
            <a:r>
              <a:rPr lang="en-US" sz="2400" dirty="0">
                <a:latin typeface="Arial" charset="0"/>
              </a:rPr>
              <a:t>Implementation of changes in the control logic as </a:t>
            </a:r>
          </a:p>
          <a:p>
            <a:pPr eaLnBrk="1" hangingPunct="1"/>
            <a:r>
              <a:rPr lang="en-US" sz="2400" dirty="0">
                <a:latin typeface="Arial" charset="0"/>
              </a:rPr>
              <a:t>well as reducing the project lead- time was not </a:t>
            </a:r>
          </a:p>
          <a:p>
            <a:pPr eaLnBrk="1" hangingPunct="1"/>
            <a:r>
              <a:rPr lang="en-US" sz="2400" dirty="0">
                <a:latin typeface="Arial" charset="0"/>
              </a:rPr>
              <a:t> possible.</a:t>
            </a:r>
          </a:p>
          <a:p>
            <a:pPr eaLnBrk="1" hangingPunct="1">
              <a:spcBef>
                <a:spcPct val="50000"/>
              </a:spcBef>
            </a:pPr>
            <a:r>
              <a:rPr lang="en-US" sz="2000" dirty="0">
                <a:latin typeface="Arial" charset="0"/>
              </a:rPr>
              <a:t> </a:t>
            </a:r>
          </a:p>
        </p:txBody>
      </p:sp>
      <p:pic>
        <p:nvPicPr>
          <p:cNvPr id="10245" name="Picture 5"/>
          <p:cNvPicPr>
            <a:picLocks noChangeAspect="1" noChangeArrowheads="1"/>
          </p:cNvPicPr>
          <p:nvPr/>
        </p:nvPicPr>
        <p:blipFill>
          <a:blip r:embed="rId2"/>
          <a:srcRect/>
          <a:stretch>
            <a:fillRect/>
          </a:stretch>
        </p:blipFill>
        <p:spPr bwMode="auto">
          <a:xfrm>
            <a:off x="7315200" y="1447800"/>
            <a:ext cx="1828800" cy="2743200"/>
          </a:xfrm>
          <a:prstGeom prst="rect">
            <a:avLst/>
          </a:prstGeom>
          <a:noFill/>
          <a:ln w="9525">
            <a:noFill/>
            <a:miter lim="800000"/>
            <a:headEnd/>
            <a:tailEnd/>
          </a:ln>
          <a:effectLst/>
        </p:spPr>
      </p:pic>
      <p:pic>
        <p:nvPicPr>
          <p:cNvPr id="10246" name="Picture 6"/>
          <p:cNvPicPr>
            <a:picLocks noChangeAspect="1" noChangeArrowheads="1"/>
          </p:cNvPicPr>
          <p:nvPr/>
        </p:nvPicPr>
        <p:blipFill>
          <a:blip r:embed="rId3"/>
          <a:srcRect/>
          <a:stretch>
            <a:fillRect/>
          </a:stretch>
        </p:blipFill>
        <p:spPr bwMode="auto">
          <a:xfrm>
            <a:off x="7315200" y="4191000"/>
            <a:ext cx="1828800" cy="1752600"/>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228600" y="304800"/>
            <a:ext cx="8458200" cy="4462760"/>
          </a:xfrm>
          <a:prstGeom prst="rect">
            <a:avLst/>
          </a:prstGeom>
          <a:noFill/>
          <a:ln w="9525">
            <a:noFill/>
            <a:miter lim="800000"/>
            <a:headEnd/>
            <a:tailEnd/>
          </a:ln>
          <a:effectLst/>
        </p:spPr>
        <p:txBody>
          <a:bodyPr>
            <a:spAutoFit/>
          </a:bodyPr>
          <a:lstStyle/>
          <a:p>
            <a:pPr eaLnBrk="1" hangingPunct="1"/>
            <a:r>
              <a:rPr lang="en-US" sz="2400" b="1" dirty="0">
                <a:latin typeface="Arial" charset="0"/>
              </a:rPr>
              <a:t>Programmable Logic Controller</a:t>
            </a:r>
            <a:r>
              <a:rPr lang="en-US" sz="2400" dirty="0">
                <a:latin typeface="Arial" charset="0"/>
              </a:rPr>
              <a:t> </a:t>
            </a:r>
          </a:p>
          <a:p>
            <a:pPr eaLnBrk="1" hangingPunct="1"/>
            <a:endParaRPr lang="en-US" sz="2400" dirty="0">
              <a:latin typeface="Arial" charset="0"/>
            </a:endParaRPr>
          </a:p>
          <a:p>
            <a:pPr eaLnBrk="1" hangingPunct="1"/>
            <a:r>
              <a:rPr lang="en-US" sz="2400" dirty="0">
                <a:latin typeface="Arial" charset="0"/>
              </a:rPr>
              <a:t>   In this, instead of achieving desired control and</a:t>
            </a:r>
          </a:p>
          <a:p>
            <a:pPr eaLnBrk="1" hangingPunct="1"/>
            <a:r>
              <a:rPr lang="en-US" sz="2400" dirty="0">
                <a:latin typeface="Arial" charset="0"/>
              </a:rPr>
              <a:t>automation through physical wiring of control</a:t>
            </a:r>
          </a:p>
          <a:p>
            <a:pPr eaLnBrk="1" hangingPunct="1"/>
            <a:r>
              <a:rPr lang="en-US" sz="2400" dirty="0">
                <a:latin typeface="Arial" charset="0"/>
              </a:rPr>
              <a:t>devices, it is achieving through program say software. </a:t>
            </a:r>
          </a:p>
          <a:p>
            <a:pPr eaLnBrk="1" hangingPunct="1"/>
            <a:r>
              <a:rPr lang="en-US" sz="2400" dirty="0">
                <a:latin typeface="Arial" charset="0"/>
              </a:rPr>
              <a:t> </a:t>
            </a:r>
          </a:p>
          <a:p>
            <a:pPr eaLnBrk="1" hangingPunct="1"/>
            <a:r>
              <a:rPr lang="en-US" sz="2400" dirty="0">
                <a:latin typeface="Arial" charset="0"/>
              </a:rPr>
              <a:t>Advantages </a:t>
            </a:r>
          </a:p>
          <a:p>
            <a:pPr eaLnBrk="1" hangingPunct="1"/>
            <a:endParaRPr lang="en-US" sz="2400" dirty="0">
              <a:latin typeface="Arial" charset="0"/>
            </a:endParaRPr>
          </a:p>
          <a:p>
            <a:pPr eaLnBrk="1" hangingPunct="1"/>
            <a:r>
              <a:rPr lang="en-US" sz="2400" dirty="0">
                <a:latin typeface="Arial" charset="0"/>
              </a:rPr>
              <a:t>   Reduced Space, Energy </a:t>
            </a:r>
            <a:r>
              <a:rPr lang="en-US" sz="2400" dirty="0" smtClean="0">
                <a:latin typeface="Arial" charset="0"/>
              </a:rPr>
              <a:t>saving, </a:t>
            </a:r>
            <a:r>
              <a:rPr lang="en-US" sz="2400" dirty="0">
                <a:latin typeface="Arial" charset="0"/>
              </a:rPr>
              <a:t>Easy trouble shooting, Error </a:t>
            </a:r>
            <a:r>
              <a:rPr lang="en-US" sz="2400" dirty="0" smtClean="0">
                <a:latin typeface="Arial" charset="0"/>
              </a:rPr>
              <a:t>diagnostics programmer</a:t>
            </a:r>
            <a:r>
              <a:rPr lang="en-US" sz="2400" dirty="0">
                <a:latin typeface="Arial" charset="0"/>
              </a:rPr>
              <a:t>, Economical, Greater life and reliability,</a:t>
            </a:r>
          </a:p>
          <a:p>
            <a:pPr eaLnBrk="1" hangingPunct="1"/>
            <a:r>
              <a:rPr lang="en-US" sz="2000" dirty="0" smtClean="0">
                <a:latin typeface="Arial" charset="0"/>
              </a:rPr>
              <a:t> </a:t>
            </a:r>
            <a:endParaRPr lang="en-US" sz="2000" dirty="0">
              <a:latin typeface="Arial" charset="0"/>
            </a:endParaRPr>
          </a:p>
        </p:txBody>
      </p:sp>
      <p:pic>
        <p:nvPicPr>
          <p:cNvPr id="11269" name="Picture 5"/>
          <p:cNvPicPr>
            <a:picLocks noChangeAspect="1" noChangeArrowheads="1"/>
          </p:cNvPicPr>
          <p:nvPr/>
        </p:nvPicPr>
        <p:blipFill>
          <a:blip r:embed="rId2"/>
          <a:srcRect/>
          <a:stretch>
            <a:fillRect/>
          </a:stretch>
        </p:blipFill>
        <p:spPr bwMode="auto">
          <a:xfrm>
            <a:off x="2971800" y="4114800"/>
            <a:ext cx="3352800" cy="2590800"/>
          </a:xfrm>
          <a:prstGeom prst="rect">
            <a:avLst/>
          </a:prstGeom>
          <a:noFill/>
          <a:ln w="9525">
            <a:noFill/>
            <a:miter lim="800000"/>
            <a:headEnd/>
            <a:tailEnd/>
          </a:ln>
          <a:effectLst/>
        </p:spPr>
      </p:pic>
      <p:pic>
        <p:nvPicPr>
          <p:cNvPr id="11270" name="Picture 6"/>
          <p:cNvPicPr>
            <a:picLocks noChangeAspect="1" noChangeArrowheads="1"/>
          </p:cNvPicPr>
          <p:nvPr/>
        </p:nvPicPr>
        <p:blipFill>
          <a:blip r:embed="rId3"/>
          <a:srcRect/>
          <a:stretch>
            <a:fillRect/>
          </a:stretch>
        </p:blipFill>
        <p:spPr bwMode="auto">
          <a:xfrm>
            <a:off x="6324600" y="4114800"/>
            <a:ext cx="2590800" cy="2590800"/>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5"/>
          <p:cNvSpPr>
            <a:spLocks noChangeArrowheads="1"/>
          </p:cNvSpPr>
          <p:nvPr/>
        </p:nvSpPr>
        <p:spPr bwMode="auto">
          <a:xfrm>
            <a:off x="152400" y="320675"/>
            <a:ext cx="8839200" cy="6247864"/>
          </a:xfrm>
          <a:prstGeom prst="rect">
            <a:avLst/>
          </a:prstGeom>
          <a:noFill/>
          <a:ln w="9525">
            <a:noFill/>
            <a:miter lim="800000"/>
            <a:headEnd/>
            <a:tailEnd/>
          </a:ln>
          <a:effectLst/>
        </p:spPr>
        <p:txBody>
          <a:bodyPr wrap="square" anchor="ctr">
            <a:spAutoFit/>
          </a:bodyPr>
          <a:lstStyle/>
          <a:p>
            <a:pPr eaLnBrk="1" hangingPunct="1"/>
            <a:r>
              <a:rPr lang="en-US" sz="2400" b="1" dirty="0" smtClean="0">
                <a:latin typeface="Arial" charset="0"/>
              </a:rPr>
              <a:t>    How PLC works </a:t>
            </a:r>
          </a:p>
          <a:p>
            <a:pPr eaLnBrk="1" hangingPunct="1"/>
            <a:endParaRPr lang="en-US" sz="2000" b="1" dirty="0" smtClean="0">
              <a:latin typeface="Arial" charset="0"/>
            </a:endParaRPr>
          </a:p>
          <a:p>
            <a:pPr eaLnBrk="1" hangingPunct="1"/>
            <a:r>
              <a:rPr lang="en-US" sz="2400" dirty="0" smtClean="0">
                <a:latin typeface="Arial" charset="0"/>
              </a:rPr>
              <a:t>   Basics of a PLC function are continual scanning of a program. The scanning process involves three basic steps.</a:t>
            </a:r>
          </a:p>
          <a:p>
            <a:pPr algn="ctr" eaLnBrk="1" hangingPunct="1"/>
            <a:endParaRPr lang="en-US" sz="2000" i="1" dirty="0" smtClean="0">
              <a:latin typeface="Arial" charset="0"/>
            </a:endParaRPr>
          </a:p>
          <a:p>
            <a:pPr algn="ctr" eaLnBrk="1" hangingPunct="1"/>
            <a:r>
              <a:rPr lang="en-US" sz="2400" b="1" i="1" dirty="0" smtClean="0">
                <a:latin typeface="Arial" charset="0"/>
              </a:rPr>
              <a:t>Step </a:t>
            </a:r>
            <a:r>
              <a:rPr lang="en-US" sz="2400" b="1" i="1" dirty="0">
                <a:latin typeface="Arial" charset="0"/>
              </a:rPr>
              <a:t>1: Testing input status </a:t>
            </a:r>
            <a:endParaRPr lang="en-US" sz="2400" b="1" dirty="0">
              <a:latin typeface="Arial" charset="0"/>
            </a:endParaRPr>
          </a:p>
          <a:p>
            <a:pPr algn="ctr" eaLnBrk="1" hangingPunct="1"/>
            <a:r>
              <a:rPr lang="en-US" sz="2400" dirty="0">
                <a:latin typeface="Arial" charset="0"/>
              </a:rPr>
              <a:t>First the PLC checks each of its input with intention to see which one has status on or off. </a:t>
            </a:r>
            <a:endParaRPr lang="en-US" sz="2400" dirty="0" smtClean="0">
              <a:latin typeface="Arial" charset="0"/>
            </a:endParaRPr>
          </a:p>
          <a:p>
            <a:pPr algn="ctr" eaLnBrk="1" hangingPunct="1"/>
            <a:endParaRPr lang="en-US" sz="2400" i="1" dirty="0">
              <a:latin typeface="Arial" charset="0"/>
            </a:endParaRPr>
          </a:p>
          <a:p>
            <a:pPr algn="ctr" eaLnBrk="1" hangingPunct="1"/>
            <a:r>
              <a:rPr lang="en-US" sz="2400" b="1" i="1" dirty="0">
                <a:latin typeface="Arial" charset="0"/>
              </a:rPr>
              <a:t>Step 2: Programming execution </a:t>
            </a:r>
            <a:endParaRPr lang="en-US" sz="2400" b="1" dirty="0">
              <a:latin typeface="Arial" charset="0"/>
            </a:endParaRPr>
          </a:p>
          <a:p>
            <a:pPr algn="ctr" eaLnBrk="1" hangingPunct="1"/>
            <a:r>
              <a:rPr lang="en-US" sz="2400" dirty="0">
                <a:latin typeface="Arial" charset="0"/>
              </a:rPr>
              <a:t>Here a PLC executes a program instruction by instruction based on the program and based on the status of the input has obtained in the preceding step, and appropriate action is </a:t>
            </a:r>
            <a:r>
              <a:rPr lang="en-US" sz="2400" dirty="0" smtClean="0">
                <a:latin typeface="Arial" charset="0"/>
              </a:rPr>
              <a:t>taken</a:t>
            </a:r>
            <a:endParaRPr lang="en-US" sz="2400" dirty="0">
              <a:latin typeface="Arial" charset="0"/>
            </a:endParaRPr>
          </a:p>
          <a:p>
            <a:pPr algn="ctr" eaLnBrk="1" hangingPunct="1"/>
            <a:endParaRPr lang="en-US" sz="2400" i="1" dirty="0">
              <a:latin typeface="Arial" charset="0"/>
            </a:endParaRPr>
          </a:p>
          <a:p>
            <a:pPr algn="ctr" eaLnBrk="1" hangingPunct="1"/>
            <a:r>
              <a:rPr lang="en-US" sz="2400" b="1" i="1" dirty="0">
                <a:latin typeface="Arial" charset="0"/>
              </a:rPr>
              <a:t>Step 3: Checking and Correction of output status </a:t>
            </a:r>
            <a:endParaRPr lang="en-US" sz="2400" b="1" dirty="0">
              <a:latin typeface="Arial" charset="0"/>
            </a:endParaRPr>
          </a:p>
          <a:p>
            <a:pPr algn="ctr" eaLnBrk="1" hangingPunct="1"/>
            <a:r>
              <a:rPr lang="en-US" sz="2400" dirty="0">
                <a:latin typeface="Arial" charset="0"/>
              </a:rPr>
              <a:t>Finally, a PLC checks up output signals and adjust it has needed. </a:t>
            </a:r>
          </a:p>
        </p:txBody>
      </p:sp>
    </p:spTree>
  </p:cSld>
  <p:clrMapOvr>
    <a:masterClrMapping/>
  </p:clrMapOvr>
  <p:transition spd="med">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228600" y="457200"/>
            <a:ext cx="8610600" cy="6001643"/>
          </a:xfrm>
          <a:prstGeom prst="rect">
            <a:avLst/>
          </a:prstGeom>
          <a:noFill/>
          <a:ln w="9525">
            <a:noFill/>
            <a:miter lim="800000"/>
            <a:headEnd/>
            <a:tailEnd/>
          </a:ln>
          <a:effectLst/>
        </p:spPr>
        <p:txBody>
          <a:bodyPr>
            <a:spAutoFit/>
          </a:bodyPr>
          <a:lstStyle/>
          <a:p>
            <a:pPr algn="ctr" eaLnBrk="1" hangingPunct="1"/>
            <a:r>
              <a:rPr lang="en-US" sz="2800" b="1" dirty="0">
                <a:latin typeface="Arial" charset="0"/>
              </a:rPr>
              <a:t>PLC Working </a:t>
            </a:r>
          </a:p>
          <a:p>
            <a:pPr eaLnBrk="1" hangingPunct="1"/>
            <a:endParaRPr lang="en-US" sz="2000" b="1" dirty="0">
              <a:latin typeface="Arial" charset="0"/>
            </a:endParaRPr>
          </a:p>
          <a:p>
            <a:pPr eaLnBrk="1" hangingPunct="1"/>
            <a:r>
              <a:rPr lang="en-US" sz="2400" dirty="0">
                <a:latin typeface="Arial" charset="0"/>
              </a:rPr>
              <a:t>   At the beginning of each cycle the CPU brings in all the field input signals from the input signals from the module and store into internal memory as process of input signal. This internal memory of CPU is called as process input image (PII). User program (Application) will be available in CPU program memory. Once PII is read, CPU pointer moves in ladder program from left to right and from top to bottom. CPU takes status of input from PII and processes all the rungs in the user program. The result of user program scan is stored in the internal memory of CPU. This internal memory is called process output image or PIQ. At the end of the program run i.e., at the end of scanning cycle, the CPU transfers the signal states in the process image output to the output module and further to the field control. </a:t>
            </a:r>
          </a:p>
        </p:txBody>
      </p:sp>
    </p:spTree>
  </p:cSld>
  <p:clrMapOvr>
    <a:masterClrMapping/>
  </p:clrMapOvr>
  <p:transition spd="med">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6" name="Group 6"/>
          <p:cNvGrpSpPr>
            <a:grpSpLocks noChangeAspect="1"/>
          </p:cNvGrpSpPr>
          <p:nvPr/>
        </p:nvGrpSpPr>
        <p:grpSpPr bwMode="auto">
          <a:xfrm>
            <a:off x="1447800" y="457200"/>
            <a:ext cx="5943600" cy="3810000"/>
            <a:chOff x="1680" y="96"/>
            <a:chExt cx="2322" cy="1812"/>
          </a:xfrm>
        </p:grpSpPr>
        <p:sp>
          <p:nvSpPr>
            <p:cNvPr id="15365" name="AutoShape 5"/>
            <p:cNvSpPr>
              <a:spLocks noChangeAspect="1" noChangeArrowheads="1" noTextEdit="1"/>
            </p:cNvSpPr>
            <p:nvPr/>
          </p:nvSpPr>
          <p:spPr bwMode="auto">
            <a:xfrm>
              <a:off x="1680" y="96"/>
              <a:ext cx="2322" cy="1812"/>
            </a:xfrm>
            <a:prstGeom prst="rect">
              <a:avLst/>
            </a:prstGeom>
            <a:noFill/>
            <a:ln w="9525">
              <a:noFill/>
              <a:miter lim="800000"/>
              <a:headEnd/>
              <a:tailEnd/>
            </a:ln>
          </p:spPr>
          <p:txBody>
            <a:bodyPr/>
            <a:lstStyle/>
            <a:p>
              <a:endParaRPr lang="en-US"/>
            </a:p>
          </p:txBody>
        </p:sp>
        <p:pic>
          <p:nvPicPr>
            <p:cNvPr id="15367" name="Picture 7"/>
            <p:cNvPicPr>
              <a:picLocks noChangeAspect="1" noChangeArrowheads="1"/>
            </p:cNvPicPr>
            <p:nvPr/>
          </p:nvPicPr>
          <p:blipFill>
            <a:blip r:embed="rId2"/>
            <a:srcRect/>
            <a:stretch>
              <a:fillRect/>
            </a:stretch>
          </p:blipFill>
          <p:spPr bwMode="auto">
            <a:xfrm>
              <a:off x="1680" y="96"/>
              <a:ext cx="2328" cy="1818"/>
            </a:xfrm>
            <a:prstGeom prst="rect">
              <a:avLst/>
            </a:prstGeom>
            <a:noFill/>
            <a:ln w="9525">
              <a:noFill/>
              <a:miter lim="800000"/>
              <a:headEnd/>
              <a:tailEnd/>
            </a:ln>
          </p:spPr>
        </p:pic>
      </p:grpSp>
      <p:sp>
        <p:nvSpPr>
          <p:cNvPr id="15368" name="Rectangle 8"/>
          <p:cNvSpPr>
            <a:spLocks noChangeArrowheads="1"/>
          </p:cNvSpPr>
          <p:nvPr/>
        </p:nvSpPr>
        <p:spPr bwMode="auto">
          <a:xfrm>
            <a:off x="228600" y="4648200"/>
            <a:ext cx="8686800" cy="1938992"/>
          </a:xfrm>
          <a:prstGeom prst="rect">
            <a:avLst/>
          </a:prstGeom>
          <a:noFill/>
          <a:ln w="9525">
            <a:noFill/>
            <a:miter lim="800000"/>
            <a:headEnd/>
            <a:tailEnd/>
          </a:ln>
          <a:effectLst/>
        </p:spPr>
        <p:txBody>
          <a:bodyPr>
            <a:spAutoFit/>
          </a:bodyPr>
          <a:lstStyle/>
          <a:p>
            <a:pPr eaLnBrk="1" hangingPunct="1"/>
            <a:r>
              <a:rPr lang="en-US" sz="2400" dirty="0">
                <a:latin typeface="Arial" charset="0"/>
              </a:rPr>
              <a:t> I/O driver (SCADA) picks up PII and PIQ and transfers the image to database and this image is called driver image. This driver image available in SCADA database is used for graphical view of process monitoring from operator station (OS) in the central control room. </a:t>
            </a:r>
          </a:p>
        </p:txBody>
      </p:sp>
    </p:spTree>
  </p:cSld>
  <p:clrMapOvr>
    <a:masterClrMapping/>
  </p:clrMapOvr>
  <p:transition spd="med">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228600" y="533400"/>
            <a:ext cx="8763000" cy="5909310"/>
          </a:xfrm>
          <a:prstGeom prst="rect">
            <a:avLst/>
          </a:prstGeom>
          <a:noFill/>
          <a:ln w="9525">
            <a:noFill/>
            <a:miter lim="800000"/>
            <a:headEnd/>
            <a:tailEnd/>
          </a:ln>
          <a:effectLst/>
        </p:spPr>
        <p:txBody>
          <a:bodyPr>
            <a:spAutoFit/>
          </a:bodyPr>
          <a:lstStyle/>
          <a:p>
            <a:pPr algn="ctr" eaLnBrk="1" hangingPunct="1"/>
            <a:r>
              <a:rPr lang="en-US" sz="2800" b="1" dirty="0" smtClean="0">
                <a:latin typeface="Arial" charset="0"/>
              </a:rPr>
              <a:t>V. </a:t>
            </a:r>
            <a:r>
              <a:rPr lang="en-US" sz="2800" b="1" dirty="0">
                <a:latin typeface="Arial" charset="0"/>
              </a:rPr>
              <a:t>SCADA</a:t>
            </a:r>
            <a:r>
              <a:rPr lang="en-US" sz="2800" dirty="0">
                <a:latin typeface="Arial" charset="0"/>
              </a:rPr>
              <a:t> </a:t>
            </a:r>
          </a:p>
          <a:p>
            <a:pPr eaLnBrk="1" hangingPunct="1"/>
            <a:endParaRPr lang="en-US" sz="2000" dirty="0">
              <a:latin typeface="Arial" charset="0"/>
            </a:endParaRPr>
          </a:p>
          <a:p>
            <a:pPr eaLnBrk="1" hangingPunct="1"/>
            <a:r>
              <a:rPr lang="en-US" sz="2400" dirty="0">
                <a:latin typeface="Arial" charset="0"/>
              </a:rPr>
              <a:t>   SCADA stands for Supervisory Control and Data Acquisition. As the name indicates, it is not a full control system, but rather focuses on the supervisory  level [2].</a:t>
            </a:r>
          </a:p>
          <a:p>
            <a:pPr eaLnBrk="1" hangingPunct="1"/>
            <a:r>
              <a:rPr lang="en-US" sz="2400" dirty="0">
                <a:latin typeface="Arial" charset="0"/>
              </a:rPr>
              <a:t>What is SCADA? It is used to monitor and control plant or equipment. The control may be automatic or initiated by operator commands. The data acquisition is accomplished firstly by the RTU’s(Remote telemetry or terminal units) scanning the field inputs connected to the RTU (it may be also called a PLC – programmable logic controller.). This is usually at a fast rate. The central host will scan the PTU’s (usually at a slower rate). The data is processed to detect alarm conditions, and if an alarm is present, it will be displayed on special alarm lists. </a:t>
            </a:r>
          </a:p>
          <a:p>
            <a:endParaRPr lang="en-US" b="1" dirty="0">
              <a:latin typeface="Arial" charset="0"/>
            </a:endParaRPr>
          </a:p>
        </p:txBody>
      </p:sp>
    </p:spTree>
  </p:cSld>
  <p:clrMapOvr>
    <a:masterClrMapping/>
  </p:clrMapOvr>
  <p:transition spd="med">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ChangeArrowheads="1"/>
          </p:cNvSpPr>
          <p:nvPr/>
        </p:nvSpPr>
        <p:spPr bwMode="auto">
          <a:xfrm>
            <a:off x="228600" y="1066800"/>
            <a:ext cx="7391400" cy="4462760"/>
          </a:xfrm>
          <a:prstGeom prst="rect">
            <a:avLst/>
          </a:prstGeom>
          <a:noFill/>
          <a:ln w="9525">
            <a:noFill/>
            <a:miter lim="800000"/>
            <a:headEnd/>
            <a:tailEnd/>
          </a:ln>
          <a:effectLst/>
        </p:spPr>
        <p:txBody>
          <a:bodyPr>
            <a:spAutoFit/>
          </a:bodyPr>
          <a:lstStyle/>
          <a:p>
            <a:r>
              <a:rPr lang="en-US" sz="2400" b="1" dirty="0">
                <a:latin typeface="Arial" charset="0"/>
              </a:rPr>
              <a:t>Features of SCADA</a:t>
            </a:r>
          </a:p>
          <a:p>
            <a:endParaRPr lang="en-US" sz="2000" dirty="0" smtClean="0">
              <a:latin typeface="Arial" charset="0"/>
            </a:endParaRPr>
          </a:p>
          <a:p>
            <a:r>
              <a:rPr lang="en-US" sz="2400" dirty="0" smtClean="0">
                <a:latin typeface="Arial" charset="0"/>
              </a:rPr>
              <a:t>1</a:t>
            </a:r>
            <a:r>
              <a:rPr lang="en-US" sz="2400" dirty="0">
                <a:latin typeface="Arial" charset="0"/>
              </a:rPr>
              <a:t>. Dynamic process Graphic</a:t>
            </a:r>
          </a:p>
          <a:p>
            <a:r>
              <a:rPr lang="en-US" sz="2400" dirty="0">
                <a:latin typeface="Arial" charset="0"/>
              </a:rPr>
              <a:t>2. Alarm summery</a:t>
            </a:r>
          </a:p>
          <a:p>
            <a:r>
              <a:rPr lang="en-US" sz="2400" dirty="0">
                <a:latin typeface="Arial" charset="0"/>
              </a:rPr>
              <a:t>3. Alarm history</a:t>
            </a:r>
          </a:p>
          <a:p>
            <a:r>
              <a:rPr lang="en-US" sz="2400" dirty="0">
                <a:latin typeface="Arial" charset="0"/>
              </a:rPr>
              <a:t>4. Real time trend</a:t>
            </a:r>
          </a:p>
          <a:p>
            <a:r>
              <a:rPr lang="en-US" sz="2400" dirty="0">
                <a:latin typeface="Arial" charset="0"/>
              </a:rPr>
              <a:t>5. Historical time trend</a:t>
            </a:r>
          </a:p>
          <a:p>
            <a:r>
              <a:rPr lang="en-US" sz="2400" dirty="0">
                <a:latin typeface="Arial" charset="0"/>
              </a:rPr>
              <a:t>6. Security </a:t>
            </a:r>
          </a:p>
          <a:p>
            <a:r>
              <a:rPr lang="en-US" sz="2400" dirty="0">
                <a:latin typeface="Arial" charset="0"/>
              </a:rPr>
              <a:t>7. Data base connectivity</a:t>
            </a:r>
          </a:p>
          <a:p>
            <a:r>
              <a:rPr lang="en-US" sz="2400" dirty="0">
                <a:latin typeface="Arial" charset="0"/>
              </a:rPr>
              <a:t>8. Device connectivity</a:t>
            </a:r>
          </a:p>
          <a:p>
            <a:r>
              <a:rPr lang="en-US" sz="2400" dirty="0">
                <a:latin typeface="Arial" charset="0"/>
              </a:rPr>
              <a:t>9. Scripts</a:t>
            </a:r>
          </a:p>
          <a:p>
            <a:r>
              <a:rPr lang="en-US" sz="2400" dirty="0">
                <a:latin typeface="Arial" charset="0"/>
              </a:rPr>
              <a:t>10. Recipe management</a:t>
            </a:r>
          </a:p>
        </p:txBody>
      </p:sp>
      <p:pic>
        <p:nvPicPr>
          <p:cNvPr id="20486" name="Picture 6"/>
          <p:cNvPicPr>
            <a:picLocks noChangeAspect="1" noChangeArrowheads="1"/>
          </p:cNvPicPr>
          <p:nvPr/>
        </p:nvPicPr>
        <p:blipFill>
          <a:blip r:embed="rId2"/>
          <a:srcRect/>
          <a:stretch>
            <a:fillRect/>
          </a:stretch>
        </p:blipFill>
        <p:spPr bwMode="auto">
          <a:xfrm>
            <a:off x="4419600" y="1143000"/>
            <a:ext cx="4724400" cy="5181600"/>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4"/>
          <p:cNvPicPr>
            <a:picLocks noChangeAspect="1" noChangeArrowheads="1"/>
          </p:cNvPicPr>
          <p:nvPr/>
        </p:nvPicPr>
        <p:blipFill>
          <a:blip r:embed="rId3"/>
          <a:srcRect/>
          <a:stretch>
            <a:fillRect/>
          </a:stretch>
        </p:blipFill>
        <p:spPr bwMode="auto">
          <a:xfrm>
            <a:off x="152400" y="2133600"/>
            <a:ext cx="4219575" cy="3048000"/>
          </a:xfrm>
          <a:prstGeom prst="rect">
            <a:avLst/>
          </a:prstGeom>
          <a:noFill/>
          <a:ln w="9525">
            <a:noFill/>
            <a:miter lim="800000"/>
            <a:headEnd/>
            <a:tailEnd/>
          </a:ln>
          <a:effectLst/>
        </p:spPr>
      </p:pic>
      <p:pic>
        <p:nvPicPr>
          <p:cNvPr id="90117" name="Picture 5"/>
          <p:cNvPicPr>
            <a:picLocks noChangeAspect="1" noChangeArrowheads="1"/>
          </p:cNvPicPr>
          <p:nvPr/>
        </p:nvPicPr>
        <p:blipFill>
          <a:blip r:embed="rId4"/>
          <a:srcRect/>
          <a:stretch>
            <a:fillRect/>
          </a:stretch>
        </p:blipFill>
        <p:spPr bwMode="auto">
          <a:xfrm>
            <a:off x="4508500" y="1981200"/>
            <a:ext cx="4635500" cy="4191000"/>
          </a:xfrm>
          <a:prstGeom prst="rect">
            <a:avLst/>
          </a:prstGeom>
          <a:noFill/>
          <a:ln w="9525">
            <a:noFill/>
            <a:miter lim="800000"/>
            <a:headEnd/>
            <a:tailEnd/>
          </a:ln>
          <a:effectLst/>
        </p:spPr>
      </p:pic>
      <p:sp>
        <p:nvSpPr>
          <p:cNvPr id="90118" name="Rectangle 6"/>
          <p:cNvSpPr>
            <a:spLocks noChangeArrowheads="1"/>
          </p:cNvSpPr>
          <p:nvPr/>
        </p:nvSpPr>
        <p:spPr bwMode="auto">
          <a:xfrm>
            <a:off x="2895600" y="381000"/>
            <a:ext cx="3654142" cy="523220"/>
          </a:xfrm>
          <a:prstGeom prst="rect">
            <a:avLst/>
          </a:prstGeom>
          <a:noFill/>
          <a:ln w="9525">
            <a:noFill/>
            <a:miter lim="800000"/>
            <a:headEnd/>
            <a:tailEnd/>
          </a:ln>
          <a:effectLst/>
        </p:spPr>
        <p:txBody>
          <a:bodyPr wrap="none">
            <a:spAutoFit/>
          </a:bodyPr>
          <a:lstStyle/>
          <a:p>
            <a:r>
              <a:rPr lang="en-US" sz="2800" b="1" dirty="0">
                <a:latin typeface="Arial" charset="0"/>
              </a:rPr>
              <a:t>SCADA Architecture</a:t>
            </a:r>
          </a:p>
        </p:txBody>
      </p:sp>
      <p:sp>
        <p:nvSpPr>
          <p:cNvPr id="90119" name="Rectangle 7"/>
          <p:cNvSpPr>
            <a:spLocks noChangeArrowheads="1"/>
          </p:cNvSpPr>
          <p:nvPr/>
        </p:nvSpPr>
        <p:spPr bwMode="auto">
          <a:xfrm>
            <a:off x="533400" y="1524000"/>
            <a:ext cx="3477042" cy="461665"/>
          </a:xfrm>
          <a:prstGeom prst="rect">
            <a:avLst/>
          </a:prstGeom>
          <a:noFill/>
          <a:ln w="9525">
            <a:noFill/>
            <a:miter lim="800000"/>
            <a:headEnd/>
            <a:tailEnd/>
          </a:ln>
          <a:effectLst/>
        </p:spPr>
        <p:txBody>
          <a:bodyPr wrap="none">
            <a:spAutoFit/>
          </a:bodyPr>
          <a:lstStyle/>
          <a:p>
            <a:r>
              <a:rPr lang="en-US" sz="2400" b="1" dirty="0">
                <a:latin typeface="Arial" charset="0"/>
              </a:rPr>
              <a:t>Hardware Architecture</a:t>
            </a:r>
          </a:p>
        </p:txBody>
      </p:sp>
      <p:sp>
        <p:nvSpPr>
          <p:cNvPr id="90120" name="Rectangle 8"/>
          <p:cNvSpPr>
            <a:spLocks noChangeArrowheads="1"/>
          </p:cNvSpPr>
          <p:nvPr/>
        </p:nvSpPr>
        <p:spPr bwMode="auto">
          <a:xfrm>
            <a:off x="0" y="5257800"/>
            <a:ext cx="4514850" cy="366713"/>
          </a:xfrm>
          <a:prstGeom prst="rect">
            <a:avLst/>
          </a:prstGeom>
          <a:noFill/>
          <a:ln w="9525">
            <a:noFill/>
            <a:miter lim="800000"/>
            <a:headEnd/>
            <a:tailEnd/>
          </a:ln>
          <a:effectLst/>
        </p:spPr>
        <p:txBody>
          <a:bodyPr wrap="none">
            <a:spAutoFit/>
          </a:bodyPr>
          <a:lstStyle/>
          <a:p>
            <a:r>
              <a:rPr lang="en-US" b="1">
                <a:latin typeface="Arial" charset="0"/>
              </a:rPr>
              <a:t>Figure 1: Typical Hardware Architecture</a:t>
            </a:r>
          </a:p>
        </p:txBody>
      </p:sp>
      <p:sp>
        <p:nvSpPr>
          <p:cNvPr id="90121" name="Rectangle 9"/>
          <p:cNvSpPr>
            <a:spLocks noChangeArrowheads="1"/>
          </p:cNvSpPr>
          <p:nvPr/>
        </p:nvSpPr>
        <p:spPr bwMode="auto">
          <a:xfrm>
            <a:off x="5334000" y="1524000"/>
            <a:ext cx="3372846" cy="461665"/>
          </a:xfrm>
          <a:prstGeom prst="rect">
            <a:avLst/>
          </a:prstGeom>
          <a:noFill/>
          <a:ln w="9525">
            <a:noFill/>
            <a:miter lim="800000"/>
            <a:headEnd/>
            <a:tailEnd/>
          </a:ln>
          <a:effectLst/>
        </p:spPr>
        <p:txBody>
          <a:bodyPr wrap="none">
            <a:spAutoFit/>
          </a:bodyPr>
          <a:lstStyle/>
          <a:p>
            <a:r>
              <a:rPr lang="en-US" sz="2400" b="1" dirty="0">
                <a:latin typeface="Arial" charset="0"/>
              </a:rPr>
              <a:t>Software Architecture</a:t>
            </a:r>
          </a:p>
        </p:txBody>
      </p:sp>
      <p:sp>
        <p:nvSpPr>
          <p:cNvPr id="90122" name="Rectangle 10"/>
          <p:cNvSpPr>
            <a:spLocks noChangeArrowheads="1"/>
          </p:cNvSpPr>
          <p:nvPr/>
        </p:nvSpPr>
        <p:spPr bwMode="auto">
          <a:xfrm>
            <a:off x="4419600" y="6248400"/>
            <a:ext cx="4502150" cy="366713"/>
          </a:xfrm>
          <a:prstGeom prst="rect">
            <a:avLst/>
          </a:prstGeom>
          <a:noFill/>
          <a:ln w="9525">
            <a:noFill/>
            <a:miter lim="800000"/>
            <a:headEnd/>
            <a:tailEnd/>
          </a:ln>
          <a:effectLst/>
        </p:spPr>
        <p:txBody>
          <a:bodyPr wrap="none">
            <a:spAutoFit/>
          </a:bodyPr>
          <a:lstStyle/>
          <a:p>
            <a:r>
              <a:rPr lang="en-US" b="1">
                <a:latin typeface="Arial" charset="0"/>
              </a:rPr>
              <a:t>Figure 2: Generic Software Architecture</a:t>
            </a:r>
          </a:p>
        </p:txBody>
      </p:sp>
    </p:spTree>
  </p:cSld>
  <p:clrMapOvr>
    <a:masterClrMapping/>
  </p:clrMapOvr>
  <p:transition spd="med">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ChangeArrowheads="1"/>
          </p:cNvSpPr>
          <p:nvPr/>
        </p:nvSpPr>
        <p:spPr bwMode="auto">
          <a:xfrm>
            <a:off x="228600" y="457200"/>
            <a:ext cx="8686800" cy="6186309"/>
          </a:xfrm>
          <a:prstGeom prst="rect">
            <a:avLst/>
          </a:prstGeom>
          <a:noFill/>
          <a:ln w="9525">
            <a:noFill/>
            <a:miter lim="800000"/>
            <a:headEnd/>
            <a:tailEnd/>
          </a:ln>
          <a:effectLst/>
        </p:spPr>
        <p:txBody>
          <a:bodyPr>
            <a:spAutoFit/>
          </a:bodyPr>
          <a:lstStyle/>
          <a:p>
            <a:pPr algn="ctr" eaLnBrk="1" hangingPunct="1"/>
            <a:r>
              <a:rPr lang="en-US" sz="2800" b="1" dirty="0">
                <a:latin typeface="Arial" charset="0"/>
              </a:rPr>
              <a:t> </a:t>
            </a:r>
            <a:r>
              <a:rPr lang="en-US" sz="2800" b="1" dirty="0" smtClean="0">
                <a:latin typeface="Arial" charset="0"/>
              </a:rPr>
              <a:t>VI.  </a:t>
            </a:r>
            <a:r>
              <a:rPr lang="en-US" sz="2800" b="1" dirty="0">
                <a:latin typeface="Arial" charset="0"/>
              </a:rPr>
              <a:t>BOILER OPERATION</a:t>
            </a:r>
          </a:p>
          <a:p>
            <a:pPr eaLnBrk="1" hangingPunct="1"/>
            <a:endParaRPr lang="en-US" sz="2000" dirty="0">
              <a:latin typeface="Arial" charset="0"/>
            </a:endParaRPr>
          </a:p>
          <a:p>
            <a:pPr eaLnBrk="1" hangingPunct="1"/>
            <a:r>
              <a:rPr lang="en-US" sz="2400" dirty="0">
                <a:latin typeface="Arial" charset="0"/>
              </a:rPr>
              <a:t>   Water plays a major part in the generation of steam. Inlet water to the steam drum should be in purified form, for that, PH value of the water should be maintained, and stored in de-aerator tank. Feed water pump is switched ON by using feed water pump switch. The water from the de-aerator tank is allowed to pass through two parallel pipes. In one pump the flow rate is maintained at 130% and in another it is 5%. Thus the failure of any one pipe does not affect the boiler operation. The water is passed through economizer, thus the heat in the outgoing gases is recovered, by transferring its heat to the water. Then the heated water is made to flow through steam and water </a:t>
            </a:r>
            <a:r>
              <a:rPr lang="en-US" sz="2400" dirty="0" smtClean="0">
                <a:latin typeface="Arial" charset="0"/>
              </a:rPr>
              <a:t>drum.</a:t>
            </a:r>
            <a:endParaRPr lang="en-US" sz="2400" dirty="0">
              <a:latin typeface="Arial" charset="0"/>
            </a:endParaRPr>
          </a:p>
          <a:p>
            <a:pPr eaLnBrk="1" hangingPunct="1"/>
            <a:endParaRPr lang="en-US" sz="2000" dirty="0">
              <a:latin typeface="Arial" charset="0"/>
            </a:endParaRPr>
          </a:p>
          <a:p>
            <a:pPr eaLnBrk="1" hangingPunct="1"/>
            <a:endParaRPr lang="en-US" sz="2000" dirty="0">
              <a:latin typeface="Arial" charset="0"/>
            </a:endParaRPr>
          </a:p>
          <a:p>
            <a:pPr eaLnBrk="1" hangingPunct="1"/>
            <a:endParaRPr lang="en-US" sz="2000" dirty="0">
              <a:latin typeface="Arial" charset="0"/>
            </a:endParaRPr>
          </a:p>
        </p:txBody>
      </p:sp>
    </p:spTree>
  </p:cSld>
  <p:clrMapOvr>
    <a:masterClrMapping/>
  </p:clrMapOvr>
  <p:transition spd="med">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228600" y="685800"/>
            <a:ext cx="8686800" cy="5632311"/>
          </a:xfrm>
          <a:prstGeom prst="rect">
            <a:avLst/>
          </a:prstGeom>
          <a:noFill/>
          <a:ln w="9525">
            <a:noFill/>
            <a:miter lim="800000"/>
            <a:headEnd/>
            <a:tailEnd/>
          </a:ln>
          <a:effectLst/>
        </p:spPr>
        <p:txBody>
          <a:bodyPr>
            <a:spAutoFit/>
          </a:bodyPr>
          <a:lstStyle/>
          <a:p>
            <a:pPr eaLnBrk="1" hangingPunct="1"/>
            <a:r>
              <a:rPr lang="en-US" sz="2400" dirty="0">
                <a:latin typeface="Arial" charset="0"/>
              </a:rPr>
              <a:t> </a:t>
            </a:r>
            <a:r>
              <a:rPr lang="en-US" sz="2400" dirty="0" smtClean="0">
                <a:latin typeface="Arial" charset="0"/>
              </a:rPr>
              <a:t>    In this, water should be maintained at least at 50%. For sensing water level we use PID controller in AB PLC.  When the level is lesser than or greater than 50%, PID controller senses the level change and sends the appropriate control signal to the feed water valve 1 or valve 2. Thus, in spite of any changes in disturbance variable, the water level can be maintained at 50% by proper turning of PID controller. </a:t>
            </a:r>
          </a:p>
          <a:p>
            <a:pPr eaLnBrk="1" hangingPunct="1"/>
            <a:r>
              <a:rPr lang="en-US" sz="2400" dirty="0" smtClean="0">
                <a:latin typeface="Arial" charset="0"/>
              </a:rPr>
              <a:t>      Water </a:t>
            </a:r>
            <a:r>
              <a:rPr lang="en-US" sz="2400" dirty="0">
                <a:latin typeface="Arial" charset="0"/>
              </a:rPr>
              <a:t>in the water drum is maintained at more than 75%. This water is circulated back to steam and water drum, due to difference in temperature, high amount of steam is generated. </a:t>
            </a:r>
          </a:p>
          <a:p>
            <a:pPr eaLnBrk="1" hangingPunct="1"/>
            <a:r>
              <a:rPr lang="en-US" sz="2400" dirty="0">
                <a:latin typeface="Arial" charset="0"/>
              </a:rPr>
              <a:t>    </a:t>
            </a:r>
            <a:r>
              <a:rPr lang="en-US" sz="2400" dirty="0" smtClean="0">
                <a:latin typeface="Arial" charset="0"/>
              </a:rPr>
              <a:t>  The </a:t>
            </a:r>
            <a:r>
              <a:rPr lang="en-US" sz="2400" dirty="0">
                <a:latin typeface="Arial" charset="0"/>
              </a:rPr>
              <a:t>generated steam temperature may be greater or lesser than the desired temperature. So depending on the situation the generated steam is then passed through primary heater followed by secondary heater. The secondary temperature is monitored. </a:t>
            </a:r>
          </a:p>
        </p:txBody>
      </p:sp>
    </p:spTree>
  </p:cSld>
  <p:clrMapOvr>
    <a:masterClrMapping/>
  </p:clrMapOvr>
  <p:transition spd="med">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1400" y="609600"/>
            <a:ext cx="2441694" cy="584775"/>
          </a:xfrm>
          <a:prstGeom prst="rect">
            <a:avLst/>
          </a:prstGeom>
        </p:spPr>
        <p:txBody>
          <a:bodyPr wrap="none">
            <a:spAutoFit/>
          </a:bodyPr>
          <a:lstStyle/>
          <a:p>
            <a:r>
              <a:rPr lang="en-US" sz="3200" b="1" dirty="0" smtClean="0">
                <a:latin typeface="Arial" pitchFamily="34" charset="0"/>
                <a:cs typeface="Arial" pitchFamily="34" charset="0"/>
              </a:rPr>
              <a:t>CONTENTS</a:t>
            </a:r>
            <a:endParaRPr lang="en-US" sz="3200" b="1" dirty="0">
              <a:latin typeface="Arial" pitchFamily="34" charset="0"/>
              <a:cs typeface="Arial" pitchFamily="34" charset="0"/>
            </a:endParaRPr>
          </a:p>
        </p:txBody>
      </p:sp>
      <p:sp>
        <p:nvSpPr>
          <p:cNvPr id="1025" name="Rectangle 1"/>
          <p:cNvSpPr>
            <a:spLocks noChangeArrowheads="1"/>
          </p:cNvSpPr>
          <p:nvPr/>
        </p:nvSpPr>
        <p:spPr bwMode="auto">
          <a:xfrm>
            <a:off x="914400" y="1371600"/>
            <a:ext cx="7210244" cy="475514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514350" marR="0" lvl="0" indent="-514350" algn="l" defTabSz="914400" rtl="0" eaLnBrk="1" fontAlgn="base" latinLnBrk="0" hangingPunct="1">
              <a:lnSpc>
                <a:spcPct val="100000"/>
              </a:lnSpc>
              <a:spcBef>
                <a:spcPct val="0"/>
              </a:spcBef>
              <a:spcAft>
                <a:spcPct val="0"/>
              </a:spcAft>
              <a:buClrTx/>
              <a:buSzTx/>
              <a:buFont typeface="+mj-lt"/>
              <a:buAutoNum type="romanUcPeriod"/>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Introduction</a:t>
            </a:r>
          </a:p>
          <a:p>
            <a:pPr marL="514350" marR="0" lvl="0" indent="-514350" algn="l" defTabSz="914400" rtl="0" eaLnBrk="1" fontAlgn="base" latinLnBrk="0" hangingPunct="1">
              <a:lnSpc>
                <a:spcPct val="100000"/>
              </a:lnSpc>
              <a:spcBef>
                <a:spcPct val="0"/>
              </a:spcBef>
              <a:spcAft>
                <a:spcPct val="0"/>
              </a:spcAft>
              <a:buClrTx/>
              <a:buSzTx/>
              <a:buFont typeface="+mj-lt"/>
              <a:buAutoNum type="romanUcPeriod"/>
              <a:tabLst/>
            </a:pPr>
            <a:endParaRPr kumimoji="0" lang="en-US" sz="2800" b="1" i="0" u="none" strike="noStrike" cap="none" normalizeH="0" baseline="0" dirty="0" smtClean="0">
              <a:ln>
                <a:noFill/>
              </a:ln>
              <a:solidFill>
                <a:schemeClr val="tx1"/>
              </a:solidFill>
              <a:effectLst/>
              <a:latin typeface="Arial" pitchFamily="34" charset="0"/>
            </a:endParaRPr>
          </a:p>
          <a:p>
            <a:pPr marL="514350" marR="0" lvl="0" indent="-514350" algn="l" defTabSz="914400" rtl="0" eaLnBrk="0" fontAlgn="base" latinLnBrk="0" hangingPunct="0">
              <a:lnSpc>
                <a:spcPct val="100000"/>
              </a:lnSpc>
              <a:spcBef>
                <a:spcPct val="0"/>
              </a:spcBef>
              <a:spcAft>
                <a:spcPct val="0"/>
              </a:spcAft>
              <a:buClrTx/>
              <a:buSzTx/>
              <a:buFont typeface="+mj-lt"/>
              <a:buAutoNum type="romanUcPeriod"/>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DRAWBACK OF CONVENTIONAL SYSTEM</a:t>
            </a:r>
          </a:p>
          <a:p>
            <a:pPr marL="514350" marR="0" lvl="0" indent="-514350" algn="l" defTabSz="914400" rtl="0" eaLnBrk="0" fontAlgn="base" latinLnBrk="0" hangingPunct="0">
              <a:lnSpc>
                <a:spcPct val="100000"/>
              </a:lnSpc>
              <a:spcBef>
                <a:spcPct val="0"/>
              </a:spcBef>
              <a:spcAft>
                <a:spcPct val="0"/>
              </a:spcAft>
              <a:buClrTx/>
              <a:buSzTx/>
              <a:buFont typeface="+mj-lt"/>
              <a:buAutoNum type="romanUcPeriod"/>
              <a:tabLst/>
            </a:pPr>
            <a:endParaRPr kumimoji="0" lang="en-US" sz="2800" b="1" i="0" u="none" strike="noStrike" cap="none" normalizeH="0" baseline="0" dirty="0" smtClean="0">
              <a:ln>
                <a:noFill/>
              </a:ln>
              <a:solidFill>
                <a:schemeClr val="tx1"/>
              </a:solidFill>
              <a:effectLst/>
              <a:latin typeface="Arial" pitchFamily="34" charset="0"/>
            </a:endParaRPr>
          </a:p>
          <a:p>
            <a:pPr marL="514350" marR="0" lvl="0" indent="-514350" algn="l" defTabSz="914400" rtl="0" eaLnBrk="0" fontAlgn="base" latinLnBrk="0" hangingPunct="0">
              <a:lnSpc>
                <a:spcPct val="100000"/>
              </a:lnSpc>
              <a:spcBef>
                <a:spcPct val="0"/>
              </a:spcBef>
              <a:spcAft>
                <a:spcPct val="0"/>
              </a:spcAft>
              <a:buClrTx/>
              <a:buSzTx/>
              <a:buFont typeface="+mj-lt"/>
              <a:buAutoNum type="romanUcPeriod"/>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CRITICAL CONTROL PARAMETERS IN BOILER</a:t>
            </a:r>
          </a:p>
          <a:p>
            <a:pPr marL="514350" marR="0" lvl="0" indent="-514350" algn="l" defTabSz="914400" rtl="0" eaLnBrk="0" fontAlgn="base" latinLnBrk="0" hangingPunct="0">
              <a:lnSpc>
                <a:spcPct val="100000"/>
              </a:lnSpc>
              <a:spcBef>
                <a:spcPct val="0"/>
              </a:spcBef>
              <a:spcAft>
                <a:spcPct val="0"/>
              </a:spcAft>
              <a:buClrTx/>
              <a:buSzTx/>
              <a:buFont typeface="+mj-lt"/>
              <a:buAutoNum type="romanUcPeriod"/>
              <a:tabLst/>
            </a:pPr>
            <a:endParaRPr kumimoji="0" lang="en-US" sz="2800" b="1" i="0" u="none" strike="noStrike" cap="none" normalizeH="0" baseline="0" dirty="0" smtClean="0">
              <a:ln>
                <a:noFill/>
              </a:ln>
              <a:solidFill>
                <a:schemeClr val="tx1"/>
              </a:solidFill>
              <a:effectLst/>
              <a:latin typeface="Arial" pitchFamily="34" charset="0"/>
            </a:endParaRPr>
          </a:p>
          <a:p>
            <a:pPr marL="514350" marR="0" lvl="0" indent="-514350" algn="l" defTabSz="914400" rtl="0" eaLnBrk="0" fontAlgn="base" latinLnBrk="0" hangingPunct="0">
              <a:lnSpc>
                <a:spcPct val="100000"/>
              </a:lnSpc>
              <a:spcBef>
                <a:spcPct val="0"/>
              </a:spcBef>
              <a:spcAft>
                <a:spcPct val="0"/>
              </a:spcAft>
              <a:buClrTx/>
              <a:buSzTx/>
              <a:buFont typeface="+mj-lt"/>
              <a:buAutoNum type="romanUcPeriod"/>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AUTOMATION</a:t>
            </a:r>
            <a:endParaRPr kumimoji="0" lang="en-US" sz="2800" b="1"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Electrical control with logic gates</a:t>
            </a:r>
            <a:endParaRPr kumimoji="0" lang="en-US" sz="11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Programmable Logic Controller </a:t>
            </a:r>
            <a:endParaRPr kumimoji="0" lang="en-US" sz="11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PLC Working </a:t>
            </a:r>
          </a:p>
          <a:p>
            <a:pPr marL="0" marR="0" lvl="0" indent="0"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Manual control</a:t>
            </a:r>
          </a:p>
        </p:txBody>
      </p:sp>
    </p:spTree>
  </p:cSld>
  <p:clrMapOvr>
    <a:masterClrMapping/>
  </p:clrMapOvr>
  <p:transition spd="med">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p:cNvPicPr>
            <a:picLocks noChangeAspect="1" noChangeArrowheads="1"/>
          </p:cNvPicPr>
          <p:nvPr/>
        </p:nvPicPr>
        <p:blipFill>
          <a:blip r:embed="rId2"/>
          <a:srcRect/>
          <a:stretch>
            <a:fillRect/>
          </a:stretch>
        </p:blipFill>
        <p:spPr bwMode="auto">
          <a:xfrm>
            <a:off x="762000" y="304800"/>
            <a:ext cx="7696200" cy="609600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8" name="Rectangle 12"/>
          <p:cNvSpPr>
            <a:spLocks noChangeArrowheads="1"/>
          </p:cNvSpPr>
          <p:nvPr/>
        </p:nvSpPr>
        <p:spPr bwMode="auto">
          <a:xfrm>
            <a:off x="228600" y="0"/>
            <a:ext cx="8915400" cy="523220"/>
          </a:xfrm>
          <a:prstGeom prst="rect">
            <a:avLst/>
          </a:prstGeom>
          <a:noFill/>
          <a:ln w="9525">
            <a:noFill/>
            <a:miter lim="800000"/>
            <a:headEnd/>
            <a:tailEnd/>
          </a:ln>
          <a:effectLst/>
        </p:spPr>
        <p:txBody>
          <a:bodyPr>
            <a:spAutoFit/>
          </a:bodyPr>
          <a:lstStyle/>
          <a:p>
            <a:pPr algn="ctr" eaLnBrk="1" hangingPunct="1"/>
            <a:r>
              <a:rPr lang="en-US" sz="2800" b="1" dirty="0" smtClean="0">
                <a:latin typeface="Arial" charset="0"/>
              </a:rPr>
              <a:t>Boiler Operation Flowchart</a:t>
            </a:r>
            <a:endParaRPr lang="en-US" sz="2800" b="1" dirty="0">
              <a:latin typeface="Arial" charset="0"/>
            </a:endParaRPr>
          </a:p>
        </p:txBody>
      </p:sp>
      <p:pic>
        <p:nvPicPr>
          <p:cNvPr id="4" name="Picture 3"/>
          <p:cNvPicPr/>
          <p:nvPr/>
        </p:nvPicPr>
        <p:blipFill>
          <a:blip r:embed="rId2"/>
          <a:srcRect/>
          <a:stretch>
            <a:fillRect/>
          </a:stretch>
        </p:blipFill>
        <p:spPr bwMode="auto">
          <a:xfrm>
            <a:off x="914400" y="1066800"/>
            <a:ext cx="3733800" cy="550545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4800600" y="1600200"/>
            <a:ext cx="3505200" cy="4886325"/>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p:cNvPicPr>
            <a:picLocks noChangeAspect="1" noChangeArrowheads="1"/>
          </p:cNvPicPr>
          <p:nvPr/>
        </p:nvPicPr>
        <p:blipFill>
          <a:blip r:embed="rId2"/>
          <a:srcRect/>
          <a:stretch>
            <a:fillRect/>
          </a:stretch>
        </p:blipFill>
        <p:spPr bwMode="auto">
          <a:xfrm>
            <a:off x="2819400" y="609600"/>
            <a:ext cx="3859213" cy="5422900"/>
          </a:xfrm>
          <a:prstGeom prst="rect">
            <a:avLst/>
          </a:prstGeom>
          <a:noFill/>
          <a:ln w="9525">
            <a:noFill/>
            <a:miter lim="800000"/>
            <a:headEnd/>
            <a:tailEnd/>
          </a:ln>
          <a:effectLst/>
        </p:spPr>
      </p:pic>
      <p:sp>
        <p:nvSpPr>
          <p:cNvPr id="25606" name="Rectangle 6"/>
          <p:cNvSpPr>
            <a:spLocks noChangeArrowheads="1"/>
          </p:cNvSpPr>
          <p:nvPr/>
        </p:nvSpPr>
        <p:spPr bwMode="auto">
          <a:xfrm>
            <a:off x="2362200" y="6146800"/>
            <a:ext cx="4884738" cy="396875"/>
          </a:xfrm>
          <a:prstGeom prst="rect">
            <a:avLst/>
          </a:prstGeom>
          <a:noFill/>
          <a:ln w="9525">
            <a:noFill/>
            <a:miter lim="800000"/>
            <a:headEnd/>
            <a:tailEnd/>
          </a:ln>
          <a:effectLst/>
        </p:spPr>
        <p:txBody>
          <a:bodyPr wrap="none">
            <a:spAutoFit/>
          </a:bodyPr>
          <a:lstStyle/>
          <a:p>
            <a:r>
              <a:rPr lang="en-US" sz="2000"/>
              <a:t>Fig.4, Flow chart of Boiler Operation</a:t>
            </a:r>
            <a:r>
              <a:rPr lang="en-US"/>
              <a:t> </a:t>
            </a:r>
          </a:p>
        </p:txBody>
      </p:sp>
    </p:spTree>
  </p:cSld>
  <p:clrMapOvr>
    <a:masterClrMapping/>
  </p:clrMapOvr>
  <p:transition spd="med">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533400" y="609600"/>
            <a:ext cx="8077200" cy="5878532"/>
          </a:xfrm>
          <a:prstGeom prst="rect">
            <a:avLst/>
          </a:prstGeom>
          <a:noFill/>
          <a:ln w="9525">
            <a:noFill/>
            <a:miter lim="800000"/>
            <a:headEnd/>
            <a:tailEnd/>
          </a:ln>
          <a:effectLst/>
        </p:spPr>
        <p:txBody>
          <a:bodyPr>
            <a:spAutoFit/>
          </a:bodyPr>
          <a:lstStyle/>
          <a:p>
            <a:pPr algn="ctr"/>
            <a:r>
              <a:rPr lang="en-US" sz="2800" b="1" dirty="0" smtClean="0">
                <a:latin typeface="Arial" charset="0"/>
              </a:rPr>
              <a:t> VII</a:t>
            </a:r>
            <a:r>
              <a:rPr lang="en-US" sz="2800" b="1" dirty="0" smtClean="0"/>
              <a:t>.</a:t>
            </a:r>
            <a:r>
              <a:rPr lang="en-US" sz="2800" dirty="0" smtClean="0"/>
              <a:t> </a:t>
            </a:r>
            <a:r>
              <a:rPr lang="en-US" sz="2800" b="1" dirty="0"/>
              <a:t>ADVANTAGES</a:t>
            </a:r>
            <a:endParaRPr lang="en-US" sz="2800" b="1" dirty="0">
              <a:latin typeface="Arial" charset="0"/>
            </a:endParaRPr>
          </a:p>
          <a:p>
            <a:pPr algn="ctr"/>
            <a:r>
              <a:rPr lang="en-US" b="1" dirty="0">
                <a:latin typeface="Arial" charset="0"/>
              </a:rPr>
              <a:t> </a:t>
            </a:r>
          </a:p>
          <a:p>
            <a:pPr>
              <a:buFontTx/>
              <a:buChar char="•"/>
            </a:pPr>
            <a:endParaRPr lang="en-US" b="1" dirty="0">
              <a:latin typeface="Arial" charset="0"/>
            </a:endParaRPr>
          </a:p>
          <a:p>
            <a:pPr>
              <a:buFontTx/>
              <a:buChar char="•"/>
            </a:pPr>
            <a:r>
              <a:rPr lang="en-US" sz="2400" dirty="0">
                <a:latin typeface="Arial" charset="0"/>
              </a:rPr>
              <a:t>High integrity, self-monitoring low level alarm for the automated steam boilers.</a:t>
            </a:r>
          </a:p>
          <a:p>
            <a:pPr>
              <a:buFontTx/>
              <a:buChar char="•"/>
            </a:pPr>
            <a:r>
              <a:rPr lang="en-US" sz="2400" dirty="0">
                <a:latin typeface="Arial" charset="0"/>
              </a:rPr>
              <a:t>Reduces energy costs, Maintenance, noise and vibration and Improved Operations.</a:t>
            </a:r>
          </a:p>
          <a:p>
            <a:pPr>
              <a:buFontTx/>
              <a:buChar char="•"/>
            </a:pPr>
            <a:r>
              <a:rPr lang="en-US" sz="2400" dirty="0" smtClean="0">
                <a:latin typeface="Arial" charset="0"/>
              </a:rPr>
              <a:t>Calculates </a:t>
            </a:r>
            <a:r>
              <a:rPr lang="en-US" sz="2400" dirty="0">
                <a:latin typeface="Arial" charset="0"/>
              </a:rPr>
              <a:t>deviation between the expected and the measured data.</a:t>
            </a:r>
          </a:p>
          <a:p>
            <a:pPr>
              <a:buFontTx/>
              <a:buChar char="•"/>
            </a:pPr>
            <a:r>
              <a:rPr lang="en-US" sz="2400" dirty="0" smtClean="0">
                <a:latin typeface="Arial" charset="0"/>
              </a:rPr>
              <a:t>Reduces </a:t>
            </a:r>
            <a:r>
              <a:rPr lang="en-US" sz="2400" dirty="0">
                <a:latin typeface="Arial" charset="0"/>
              </a:rPr>
              <a:t>plant fuel costs.</a:t>
            </a:r>
          </a:p>
          <a:p>
            <a:pPr>
              <a:buFontTx/>
              <a:buChar char="•"/>
            </a:pPr>
            <a:r>
              <a:rPr lang="en-US" sz="2400" dirty="0">
                <a:latin typeface="Arial" charset="0"/>
              </a:rPr>
              <a:t>Early detection of degradation possible.</a:t>
            </a:r>
          </a:p>
          <a:p>
            <a:pPr>
              <a:buFontTx/>
              <a:buChar char="•"/>
            </a:pPr>
            <a:r>
              <a:rPr lang="en-US" sz="2400" dirty="0">
                <a:latin typeface="Arial" charset="0"/>
              </a:rPr>
              <a:t>Provides the maximum flexibility in reconfiguring or dynamically modifying system parameters even during system operation.</a:t>
            </a:r>
          </a:p>
          <a:p>
            <a:pPr>
              <a:buFontTx/>
              <a:buChar char="•"/>
            </a:pPr>
            <a:r>
              <a:rPr lang="en-US" sz="2400" dirty="0">
                <a:latin typeface="Arial" charset="0"/>
              </a:rPr>
              <a:t>Alarm is generated if computed value deviates from the process value by more than a specified interval</a:t>
            </a:r>
            <a:r>
              <a:rPr lang="en-US" sz="2400" dirty="0" smtClean="0">
                <a:latin typeface="Arial" charset="0"/>
              </a:rPr>
              <a:t>.</a:t>
            </a:r>
            <a:endParaRPr lang="en-US" sz="2400" dirty="0">
              <a:latin typeface="Arial" charset="0"/>
            </a:endParaRPr>
          </a:p>
        </p:txBody>
      </p:sp>
    </p:spTree>
  </p:cSld>
  <p:clrMapOvr>
    <a:masterClrMapping/>
  </p:clrMapOvr>
  <p:transition spd="med">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381000" y="609600"/>
            <a:ext cx="8382000" cy="5262979"/>
          </a:xfrm>
          <a:prstGeom prst="rect">
            <a:avLst/>
          </a:prstGeom>
          <a:noFill/>
          <a:ln w="9525">
            <a:noFill/>
            <a:miter lim="800000"/>
            <a:headEnd/>
            <a:tailEnd/>
          </a:ln>
          <a:effectLst/>
        </p:spPr>
        <p:txBody>
          <a:bodyPr wrap="square">
            <a:spAutoFit/>
          </a:bodyPr>
          <a:lstStyle/>
          <a:p>
            <a:pPr algn="ctr" eaLnBrk="1" hangingPunct="1"/>
            <a:r>
              <a:rPr lang="en-US" sz="2800" b="1" dirty="0" smtClean="0">
                <a:latin typeface="Arial" charset="0"/>
              </a:rPr>
              <a:t> VIII</a:t>
            </a:r>
            <a:r>
              <a:rPr lang="en-US" sz="2800" b="1" dirty="0" smtClean="0"/>
              <a:t>.</a:t>
            </a:r>
            <a:r>
              <a:rPr lang="en-US" sz="2800" dirty="0" smtClean="0"/>
              <a:t> </a:t>
            </a:r>
            <a:r>
              <a:rPr lang="en-US" sz="2800" b="1" dirty="0" smtClean="0">
                <a:latin typeface="Arial" charset="0"/>
              </a:rPr>
              <a:t>CONCLUSION</a:t>
            </a:r>
            <a:r>
              <a:rPr lang="en-US" sz="2800" dirty="0" smtClean="0">
                <a:latin typeface="Arial" charset="0"/>
              </a:rPr>
              <a:t> </a:t>
            </a:r>
            <a:endParaRPr lang="en-US" sz="2800" dirty="0">
              <a:latin typeface="Arial" charset="0"/>
            </a:endParaRPr>
          </a:p>
          <a:p>
            <a:pPr eaLnBrk="1" hangingPunct="1"/>
            <a:endParaRPr lang="en-US" sz="2000" dirty="0">
              <a:latin typeface="Arial" charset="0"/>
            </a:endParaRPr>
          </a:p>
          <a:p>
            <a:pPr eaLnBrk="1" hangingPunct="1"/>
            <a:endParaRPr lang="en-US" sz="2400" dirty="0" smtClean="0">
              <a:latin typeface="Arial" charset="0"/>
            </a:endParaRPr>
          </a:p>
          <a:p>
            <a:pPr eaLnBrk="1" hangingPunct="1"/>
            <a:r>
              <a:rPr lang="en-US" sz="2400" dirty="0" smtClean="0">
                <a:latin typeface="Arial" charset="0"/>
              </a:rPr>
              <a:t>This </a:t>
            </a:r>
            <a:r>
              <a:rPr lang="en-US" sz="2400" dirty="0">
                <a:latin typeface="Arial" charset="0"/>
              </a:rPr>
              <a:t>paper presented here has kept in mind, the ceaseless changes that are relentlessly taking place in the contemporary scenario of the industrial segment. Emphasis has been given to the automation process that is now rapidly taking its place in all the power plants across the globe. The Paper has furnished itself to study the integral parts of the entire process involved, their implementation and the problems that may show up have also been given their due importance. The future work deals with the purification of water to the boiler and the air circulation for the boiler to burn the fuel using same automation technique. </a:t>
            </a:r>
          </a:p>
        </p:txBody>
      </p:sp>
    </p:spTree>
  </p:cSld>
  <p:clrMapOvr>
    <a:masterClrMapping/>
  </p:clrMapOvr>
  <p:transition spd="med">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71" name="Picture 7"/>
          <p:cNvPicPr>
            <a:picLocks noChangeAspect="1" noChangeArrowheads="1"/>
          </p:cNvPicPr>
          <p:nvPr/>
        </p:nvPicPr>
        <p:blipFill>
          <a:blip r:embed="rId2"/>
          <a:srcRect/>
          <a:stretch>
            <a:fillRect/>
          </a:stretch>
        </p:blipFill>
        <p:spPr bwMode="auto">
          <a:xfrm>
            <a:off x="228600" y="1219200"/>
            <a:ext cx="8686800" cy="5638800"/>
          </a:xfrm>
          <a:prstGeom prst="rect">
            <a:avLst/>
          </a:prstGeom>
          <a:noFill/>
          <a:ln w="9525">
            <a:noFill/>
            <a:miter lim="800000"/>
            <a:headEnd/>
            <a:tailEnd/>
          </a:ln>
          <a:effectLst/>
        </p:spPr>
      </p:pic>
      <p:sp>
        <p:nvSpPr>
          <p:cNvPr id="88072" name="Rectangle 8"/>
          <p:cNvSpPr>
            <a:spLocks noChangeArrowheads="1"/>
          </p:cNvSpPr>
          <p:nvPr/>
        </p:nvSpPr>
        <p:spPr bwMode="auto">
          <a:xfrm>
            <a:off x="3200400" y="381000"/>
            <a:ext cx="2577950" cy="523220"/>
          </a:xfrm>
          <a:prstGeom prst="rect">
            <a:avLst/>
          </a:prstGeom>
          <a:noFill/>
          <a:ln w="9525">
            <a:noFill/>
            <a:miter lim="800000"/>
            <a:headEnd/>
            <a:tailEnd/>
          </a:ln>
          <a:effectLst/>
        </p:spPr>
        <p:txBody>
          <a:bodyPr wrap="square">
            <a:spAutoFit/>
          </a:bodyPr>
          <a:lstStyle/>
          <a:p>
            <a:r>
              <a:rPr lang="en-US" sz="2800" b="1" dirty="0" smtClean="0">
                <a:latin typeface="Arial" charset="0"/>
              </a:rPr>
              <a:t>CONCLUSION</a:t>
            </a:r>
            <a:endParaRPr lang="en-US" sz="2800" b="1" dirty="0"/>
          </a:p>
        </p:txBody>
      </p:sp>
    </p:spTree>
  </p:cSld>
  <p:clrMapOvr>
    <a:masterClrMapping/>
  </p:clrMapOvr>
  <p:transition spd="med">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610600" cy="6340197"/>
          </a:xfrm>
          <a:prstGeom prst="rect">
            <a:avLst/>
          </a:prstGeom>
        </p:spPr>
        <p:txBody>
          <a:bodyPr wrap="square" numCol="1">
            <a:spAutoFit/>
          </a:bodyPr>
          <a:lstStyle/>
          <a:p>
            <a:pPr algn="ctr"/>
            <a:r>
              <a:rPr lang="en-US" sz="2800" b="1" dirty="0" smtClean="0"/>
              <a:t>IX. REFERENCES </a:t>
            </a:r>
            <a:endParaRPr lang="en-US" sz="2800" b="1" dirty="0"/>
          </a:p>
          <a:p>
            <a:endParaRPr lang="en-US" dirty="0" smtClean="0"/>
          </a:p>
          <a:p>
            <a:endParaRPr lang="en-US" sz="2400" dirty="0" smtClean="0"/>
          </a:p>
          <a:p>
            <a:pPr marL="514350" indent="-514350" algn="just">
              <a:buFont typeface="+mj-lt"/>
              <a:buAutoNum type="romanUcPeriod"/>
            </a:pPr>
            <a:r>
              <a:rPr lang="en-US" sz="2400" dirty="0" smtClean="0"/>
              <a:t>Boyer</a:t>
            </a:r>
            <a:r>
              <a:rPr lang="en-US" sz="2400" dirty="0"/>
              <a:t>, Stuart, A. SCADA: Supervisory Control </a:t>
            </a:r>
            <a:r>
              <a:rPr lang="en-US" sz="2400" dirty="0" smtClean="0"/>
              <a:t>and Data </a:t>
            </a:r>
            <a:r>
              <a:rPr lang="en-US" sz="2400" dirty="0"/>
              <a:t>Acquisition, Instrument Society of </a:t>
            </a:r>
            <a:r>
              <a:rPr lang="en-US" sz="2400" dirty="0" smtClean="0"/>
              <a:t>America.</a:t>
            </a:r>
          </a:p>
          <a:p>
            <a:pPr marL="514350" indent="-514350" algn="just">
              <a:buFont typeface="+mj-lt"/>
              <a:buAutoNum type="romanUcPeriod"/>
            </a:pPr>
            <a:r>
              <a:rPr lang="en-US" sz="2400" dirty="0" smtClean="0"/>
              <a:t>Ezell, Barry, “Supervisory Control and Data Acquisition Systems for Water Supply and Its Vulnerability to Cyber Risks” available on the internet at: http://watt.seas.virginia.edu/~bce4k/home.html.</a:t>
            </a:r>
          </a:p>
          <a:p>
            <a:pPr marL="514350" indent="-514350" algn="just">
              <a:buFont typeface="+mj-lt"/>
              <a:buAutoNum type="romanUcPeriod"/>
            </a:pPr>
            <a:r>
              <a:rPr lang="en-US" sz="2400" dirty="0" smtClean="0"/>
              <a:t>Rockwell Automation SCADA System Selection guide Allen-Bradley, Publication AG-2.1. 1998. </a:t>
            </a:r>
          </a:p>
          <a:p>
            <a:pPr marL="514350" indent="-514350" algn="just">
              <a:buFont typeface="+mj-lt"/>
              <a:buAutoNum type="romanUcPeriod"/>
            </a:pPr>
            <a:r>
              <a:rPr lang="en-US" sz="2400" dirty="0" smtClean="0"/>
              <a:t>Knight. U. “The Power System and its Operational and Control Infrastructure in emergencies” from contingency planning to crisis management. </a:t>
            </a:r>
          </a:p>
          <a:p>
            <a:pPr marL="514350" indent="-514350" algn="just">
              <a:buFont typeface="+mj-lt"/>
              <a:buAutoNum type="romanUcPeriod"/>
            </a:pPr>
            <a:r>
              <a:rPr lang="en-US" sz="2400" dirty="0" smtClean="0"/>
              <a:t>Analysis of Fault-Tolerant systems, “IEEE transactions on Computers”, vol.38, No.6, 1989. </a:t>
            </a:r>
          </a:p>
        </p:txBody>
      </p:sp>
    </p:spTree>
  </p:cSld>
  <p:clrMapOvr>
    <a:masterClrMapping/>
  </p:clrMapOvr>
  <p:transition spd="med">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914400" y="1447800"/>
            <a:ext cx="6934200"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71500" indent="-571500" eaLnBrk="1" hangingPunct="1">
              <a:buFont typeface="+mj-lt"/>
              <a:buAutoNum type="romanUcPeriod" startAt="5"/>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SCADA </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Features of SCADA</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SCADA Architecture</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endParaRPr kumimoji="0" lang="en-US" sz="1100" b="0" i="0" u="none" strike="noStrike" cap="none" normalizeH="0" baseline="0" dirty="0" smtClean="0">
              <a:ln>
                <a:noFill/>
              </a:ln>
              <a:solidFill>
                <a:schemeClr val="tx1"/>
              </a:solidFill>
              <a:effectLst/>
              <a:latin typeface="Arial" pitchFamily="34" charset="0"/>
            </a:endParaRPr>
          </a:p>
          <a:p>
            <a:pPr marL="571500" marR="0" lvl="0" indent="-571500" algn="l" defTabSz="914400" rtl="0" eaLnBrk="0" fontAlgn="base" latinLnBrk="0" hangingPunct="0">
              <a:lnSpc>
                <a:spcPct val="100000"/>
              </a:lnSpc>
              <a:spcBef>
                <a:spcPct val="0"/>
              </a:spcBef>
              <a:spcAft>
                <a:spcPct val="0"/>
              </a:spcAft>
              <a:buClrTx/>
              <a:buSzTx/>
              <a:buFont typeface="+mj-lt"/>
              <a:buAutoNum type="romanUcPeriod" startAt="6"/>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BOILER OPERATION</a:t>
            </a:r>
          </a:p>
          <a:p>
            <a:pPr>
              <a:buFont typeface="Wingdings" pitchFamily="2" charset="2"/>
              <a:buChar char="q"/>
            </a:pPr>
            <a:r>
              <a:rPr lang="en-US" sz="2400" dirty="0" smtClean="0">
                <a:latin typeface="Calibri" pitchFamily="34" charset="0"/>
                <a:ea typeface="Calibri" pitchFamily="34" charset="0"/>
                <a:cs typeface="Times New Roman" pitchFamily="18" charset="0"/>
              </a:rPr>
              <a:t>Boiler Operation Flowchart </a:t>
            </a:r>
          </a:p>
          <a:p>
            <a:pPr>
              <a:buFont typeface="Wingdings" pitchFamily="2" charset="2"/>
              <a:buChar char="q"/>
            </a:pPr>
            <a:endParaRPr kumimoji="0" lang="en-US" sz="1100" b="0" i="0" u="none" strike="noStrike" cap="none" normalizeH="0" baseline="0" dirty="0" smtClean="0">
              <a:ln>
                <a:noFill/>
              </a:ln>
              <a:solidFill>
                <a:schemeClr val="tx1"/>
              </a:solidFill>
              <a:effectLst/>
              <a:latin typeface="Arial" pitchFamily="34" charset="0"/>
            </a:endParaRPr>
          </a:p>
          <a:p>
            <a:pPr marL="571500" marR="0" lvl="0" indent="-571500" algn="l" defTabSz="914400" rtl="0" eaLnBrk="0" fontAlgn="base" latinLnBrk="0" hangingPunct="0">
              <a:lnSpc>
                <a:spcPct val="100000"/>
              </a:lnSpc>
              <a:spcBef>
                <a:spcPct val="0"/>
              </a:spcBef>
              <a:spcAft>
                <a:spcPct val="0"/>
              </a:spcAft>
              <a:buClrTx/>
              <a:buSzTx/>
              <a:buFont typeface="+mj-lt"/>
              <a:buAutoNum type="romanUcPeriod" startAt="7"/>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ADVANTAGES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Arial" pitchFamily="34" charset="0"/>
            </a:endParaRPr>
          </a:p>
          <a:p>
            <a:pPr marL="571500" marR="0" lvl="0" indent="-571500" algn="l" defTabSz="914400" rtl="0" eaLnBrk="0" fontAlgn="base" latinLnBrk="0" hangingPunct="0">
              <a:lnSpc>
                <a:spcPct val="100000"/>
              </a:lnSpc>
              <a:spcBef>
                <a:spcPct val="0"/>
              </a:spcBef>
              <a:spcAft>
                <a:spcPct val="0"/>
              </a:spcAft>
              <a:buClrTx/>
              <a:buSzTx/>
              <a:buFont typeface="+mj-lt"/>
              <a:buAutoNum type="romanUcPeriod" startAt="8"/>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CONCLUSION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Arial" pitchFamily="34" charset="0"/>
            </a:endParaRPr>
          </a:p>
          <a:p>
            <a:pPr marL="571500" marR="0" lvl="0" indent="-571500" algn="l" defTabSz="914400" rtl="0" eaLnBrk="0" fontAlgn="base" latinLnBrk="0" hangingPunct="0">
              <a:lnSpc>
                <a:spcPct val="100000"/>
              </a:lnSpc>
              <a:spcBef>
                <a:spcPct val="0"/>
              </a:spcBef>
              <a:spcAft>
                <a:spcPct val="0"/>
              </a:spcAft>
              <a:buClrTx/>
              <a:buSzTx/>
              <a:buFont typeface="+mj-lt"/>
              <a:buAutoNum type="romanUcPeriod" startAt="9"/>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REFERENCES </a:t>
            </a:r>
          </a:p>
        </p:txBody>
      </p:sp>
    </p:spTree>
  </p:cSld>
  <p:clrMapOvr>
    <a:masterClrMapping/>
  </p:clrMapOvr>
  <p:transition spd="med">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ChangeArrowheads="1"/>
          </p:cNvSpPr>
          <p:nvPr/>
        </p:nvSpPr>
        <p:spPr bwMode="auto">
          <a:xfrm>
            <a:off x="2984500" y="177800"/>
            <a:ext cx="3375025" cy="519113"/>
          </a:xfrm>
          <a:prstGeom prst="rect">
            <a:avLst/>
          </a:prstGeom>
          <a:noFill/>
          <a:ln w="9525">
            <a:noFill/>
            <a:miter lim="800000"/>
            <a:headEnd/>
            <a:tailEnd/>
          </a:ln>
          <a:effectLst/>
        </p:spPr>
        <p:txBody>
          <a:bodyPr wrap="none">
            <a:spAutoFit/>
          </a:bodyPr>
          <a:lstStyle/>
          <a:p>
            <a:pPr algn="ctr" eaLnBrk="1" hangingPunct="1"/>
            <a:r>
              <a:rPr lang="en-US" sz="2400" b="1" dirty="0">
                <a:latin typeface="Arial" charset="0"/>
              </a:rPr>
              <a:t> </a:t>
            </a:r>
            <a:r>
              <a:rPr lang="en-US" sz="2800" b="1" dirty="0">
                <a:latin typeface="Arial" charset="0"/>
              </a:rPr>
              <a:t>I. INTRODUCTION</a:t>
            </a:r>
            <a:r>
              <a:rPr lang="en-US" sz="2400" b="1" dirty="0">
                <a:latin typeface="Arial" charset="0"/>
              </a:rPr>
              <a:t> </a:t>
            </a:r>
          </a:p>
        </p:txBody>
      </p:sp>
      <p:sp>
        <p:nvSpPr>
          <p:cNvPr id="2057" name="Rectangle 9"/>
          <p:cNvSpPr>
            <a:spLocks noChangeArrowheads="1"/>
          </p:cNvSpPr>
          <p:nvPr/>
        </p:nvSpPr>
        <p:spPr bwMode="auto">
          <a:xfrm>
            <a:off x="152400" y="990600"/>
            <a:ext cx="6553200" cy="5568950"/>
          </a:xfrm>
          <a:prstGeom prst="rect">
            <a:avLst/>
          </a:prstGeom>
          <a:noFill/>
          <a:ln w="9525">
            <a:noFill/>
            <a:miter lim="800000"/>
            <a:headEnd/>
            <a:tailEnd/>
          </a:ln>
          <a:effectLst/>
        </p:spPr>
        <p:txBody>
          <a:bodyPr>
            <a:spAutoFit/>
          </a:bodyPr>
          <a:lstStyle/>
          <a:p>
            <a:pPr eaLnBrk="1" hangingPunct="1"/>
            <a:r>
              <a:rPr lang="en-US" sz="2400">
                <a:latin typeface="Arial" charset="0"/>
              </a:rPr>
              <a:t>Over the years the demand for high quality, greater efficiency and automated machines has increased in the industrial sector of power plants. Power plants require continuous monitoring and inspection at frequent intervals. There are possibilities of errors at measuring and various stages involved with human workers and also the lack of few features of microcontrollers. Thus this paper takes a sincere attempt to explain the advantages the companies will face by implementing automation into them. </a:t>
            </a:r>
          </a:p>
          <a:p>
            <a:pPr eaLnBrk="1" hangingPunct="1"/>
            <a:r>
              <a:rPr lang="en-US" sz="2400">
                <a:latin typeface="Arial" charset="0"/>
              </a:rPr>
              <a:t>The boiler control which is the most important part of any power plant, and its automation is the precise effort of this paper. </a:t>
            </a:r>
          </a:p>
        </p:txBody>
      </p:sp>
      <p:pic>
        <p:nvPicPr>
          <p:cNvPr id="2058" name="Picture 10"/>
          <p:cNvPicPr>
            <a:picLocks noChangeAspect="1" noChangeArrowheads="1"/>
          </p:cNvPicPr>
          <p:nvPr/>
        </p:nvPicPr>
        <p:blipFill>
          <a:blip r:embed="rId2"/>
          <a:srcRect/>
          <a:stretch>
            <a:fillRect/>
          </a:stretch>
        </p:blipFill>
        <p:spPr bwMode="auto">
          <a:xfrm>
            <a:off x="6629400" y="1295400"/>
            <a:ext cx="2514600" cy="2514600"/>
          </a:xfrm>
          <a:prstGeom prst="rect">
            <a:avLst/>
          </a:prstGeom>
          <a:noFill/>
          <a:ln w="9525">
            <a:noFill/>
            <a:miter lim="800000"/>
            <a:headEnd/>
            <a:tailEnd/>
          </a:ln>
          <a:effectLst/>
        </p:spPr>
      </p:pic>
      <p:pic>
        <p:nvPicPr>
          <p:cNvPr id="2059" name="Picture 11"/>
          <p:cNvPicPr>
            <a:picLocks noChangeAspect="1" noChangeArrowheads="1"/>
          </p:cNvPicPr>
          <p:nvPr/>
        </p:nvPicPr>
        <p:blipFill>
          <a:blip r:embed="rId3"/>
          <a:srcRect/>
          <a:stretch>
            <a:fillRect/>
          </a:stretch>
        </p:blipFill>
        <p:spPr bwMode="auto">
          <a:xfrm>
            <a:off x="6629400" y="3810000"/>
            <a:ext cx="2514600" cy="2286000"/>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ChangeArrowheads="1"/>
          </p:cNvSpPr>
          <p:nvPr/>
        </p:nvSpPr>
        <p:spPr bwMode="auto">
          <a:xfrm>
            <a:off x="152400" y="152400"/>
            <a:ext cx="8991600" cy="3743325"/>
          </a:xfrm>
          <a:prstGeom prst="rect">
            <a:avLst/>
          </a:prstGeom>
          <a:noFill/>
          <a:ln w="9525">
            <a:noFill/>
            <a:miter lim="800000"/>
            <a:headEnd/>
            <a:tailEnd/>
          </a:ln>
          <a:effectLst/>
        </p:spPr>
        <p:txBody>
          <a:bodyPr>
            <a:spAutoFit/>
          </a:bodyPr>
          <a:lstStyle/>
          <a:p>
            <a:pPr eaLnBrk="1" hangingPunct="1"/>
            <a:r>
              <a:rPr lang="en-US" sz="2400">
                <a:latin typeface="Arial" charset="0"/>
              </a:rPr>
              <a:t>In order to automate a power plant and minimize human intervention, there is a need to develop a </a:t>
            </a:r>
            <a:r>
              <a:rPr lang="en-US" sz="2400" b="1">
                <a:latin typeface="Arial" charset="0"/>
              </a:rPr>
              <a:t>SCADA (Supervisory Control and Data Acquisition) </a:t>
            </a:r>
            <a:r>
              <a:rPr lang="en-US" sz="2400">
                <a:latin typeface="Arial" charset="0"/>
              </a:rPr>
              <a:t>system that monitors the plant and helps reduce the errors caused by humans. While the SCADA is used to monitor the system, </a:t>
            </a:r>
            <a:r>
              <a:rPr lang="en-US" sz="2400" b="1">
                <a:latin typeface="Arial" charset="0"/>
              </a:rPr>
              <a:t>PLC (Programmable Logic Controller) </a:t>
            </a:r>
            <a:r>
              <a:rPr lang="en-US" sz="2400">
                <a:latin typeface="Arial" charset="0"/>
              </a:rPr>
              <a:t>is also used for the internal storage of instruction for the implementing function such as logic, sequencing, timing, counting and arithmetic to control through digital or analog input/ out put modules various types of machines processes.</a:t>
            </a:r>
          </a:p>
        </p:txBody>
      </p:sp>
      <p:pic>
        <p:nvPicPr>
          <p:cNvPr id="3079" name="Picture 7" descr="firemaster-whitepage-shot"/>
          <p:cNvPicPr>
            <a:picLocks noChangeAspect="1" noChangeArrowheads="1"/>
          </p:cNvPicPr>
          <p:nvPr/>
        </p:nvPicPr>
        <p:blipFill>
          <a:blip r:embed="rId2"/>
          <a:srcRect/>
          <a:stretch>
            <a:fillRect/>
          </a:stretch>
        </p:blipFill>
        <p:spPr bwMode="auto">
          <a:xfrm>
            <a:off x="4419600" y="3657600"/>
            <a:ext cx="4445000" cy="3022600"/>
          </a:xfrm>
          <a:prstGeom prst="rect">
            <a:avLst/>
          </a:prstGeom>
          <a:noFill/>
        </p:spPr>
      </p:pic>
      <p:sp>
        <p:nvSpPr>
          <p:cNvPr id="3080" name="Rectangle 8"/>
          <p:cNvSpPr>
            <a:spLocks noChangeArrowheads="1"/>
          </p:cNvSpPr>
          <p:nvPr/>
        </p:nvSpPr>
        <p:spPr bwMode="auto">
          <a:xfrm>
            <a:off x="152400" y="3962400"/>
            <a:ext cx="4114800" cy="2282825"/>
          </a:xfrm>
          <a:prstGeom prst="rect">
            <a:avLst/>
          </a:prstGeom>
          <a:noFill/>
          <a:ln w="9525">
            <a:noFill/>
            <a:miter lim="800000"/>
            <a:headEnd/>
            <a:tailEnd/>
          </a:ln>
          <a:effectLst/>
        </p:spPr>
        <p:txBody>
          <a:bodyPr>
            <a:spAutoFit/>
          </a:bodyPr>
          <a:lstStyle/>
          <a:p>
            <a:pPr eaLnBrk="1" hangingPunct="1"/>
            <a:r>
              <a:rPr lang="en-US" sz="2400">
                <a:latin typeface="Arial" charset="0"/>
              </a:rPr>
              <a:t>Systems are used to monitor and control a plant or equipment in industries such as oil and gas refining, water and waste control and transportation.</a:t>
            </a:r>
          </a:p>
        </p:txBody>
      </p:sp>
    </p:spTree>
  </p:cSld>
  <p:clrMapOvr>
    <a:masterClrMapping/>
  </p:clrMapOvr>
  <p:transition spd="med">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9"/>
          <p:cNvSpPr>
            <a:spLocks noChangeArrowheads="1"/>
          </p:cNvSpPr>
          <p:nvPr/>
        </p:nvSpPr>
        <p:spPr bwMode="auto">
          <a:xfrm>
            <a:off x="762000" y="304800"/>
            <a:ext cx="7807325" cy="519113"/>
          </a:xfrm>
          <a:prstGeom prst="rect">
            <a:avLst/>
          </a:prstGeom>
          <a:noFill/>
          <a:ln w="9525">
            <a:noFill/>
            <a:miter lim="800000"/>
            <a:headEnd/>
            <a:tailEnd/>
          </a:ln>
          <a:effectLst/>
        </p:spPr>
        <p:txBody>
          <a:bodyPr wrap="none">
            <a:spAutoFit/>
          </a:bodyPr>
          <a:lstStyle/>
          <a:p>
            <a:pPr eaLnBrk="1" hangingPunct="1"/>
            <a:r>
              <a:rPr lang="en-US" sz="2800" b="1" dirty="0">
                <a:latin typeface="Arial" charset="0"/>
              </a:rPr>
              <a:t>II. DRAWBACK OF CONVENTIONAL SYSTEM</a:t>
            </a:r>
          </a:p>
        </p:txBody>
      </p:sp>
      <p:sp>
        <p:nvSpPr>
          <p:cNvPr id="4106" name="Rectangle 10"/>
          <p:cNvSpPr>
            <a:spLocks noChangeArrowheads="1"/>
          </p:cNvSpPr>
          <p:nvPr/>
        </p:nvSpPr>
        <p:spPr bwMode="auto">
          <a:xfrm>
            <a:off x="228600" y="1595021"/>
            <a:ext cx="6629400" cy="5262979"/>
          </a:xfrm>
          <a:prstGeom prst="rect">
            <a:avLst/>
          </a:prstGeom>
          <a:noFill/>
          <a:ln w="9525">
            <a:noFill/>
            <a:miter lim="800000"/>
            <a:headEnd/>
            <a:tailEnd/>
          </a:ln>
          <a:effectLst/>
        </p:spPr>
        <p:txBody>
          <a:bodyPr wrap="square">
            <a:spAutoFit/>
          </a:bodyPr>
          <a:lstStyle/>
          <a:p>
            <a:pPr algn="just"/>
            <a:r>
              <a:rPr lang="en-US" sz="2400" dirty="0" smtClean="0"/>
              <a:t>Errors due to the involvement of humans in the data collection and processing using complicated mathematical expressions.</a:t>
            </a:r>
          </a:p>
          <a:p>
            <a:pPr algn="just"/>
            <a:endParaRPr lang="en-US" sz="2400" dirty="0" smtClean="0"/>
          </a:p>
          <a:p>
            <a:pPr algn="just"/>
            <a:r>
              <a:rPr lang="en-US" sz="2400" dirty="0" smtClean="0"/>
              <a:t>In the coding process of this implementation with micro-controller, it requires a fast and efficient processing which on the other part depends on the length and sub-routines of the coding process.</a:t>
            </a:r>
          </a:p>
          <a:p>
            <a:endParaRPr lang="en-US" sz="2400" dirty="0" smtClean="0"/>
          </a:p>
          <a:p>
            <a:endParaRPr lang="en-US" sz="2400" dirty="0" smtClean="0"/>
          </a:p>
          <a:p>
            <a:pPr eaLnBrk="1" hangingPunct="1"/>
            <a:endParaRPr lang="en-US" sz="2400" dirty="0">
              <a:latin typeface="Arial" charset="0"/>
            </a:endParaRPr>
          </a:p>
        </p:txBody>
      </p:sp>
      <p:pic>
        <p:nvPicPr>
          <p:cNvPr id="4107" name="Picture 11"/>
          <p:cNvPicPr>
            <a:picLocks noChangeAspect="1" noChangeArrowheads="1"/>
          </p:cNvPicPr>
          <p:nvPr/>
        </p:nvPicPr>
        <p:blipFill>
          <a:blip r:embed="rId2"/>
          <a:srcRect/>
          <a:stretch>
            <a:fillRect/>
          </a:stretch>
        </p:blipFill>
        <p:spPr bwMode="auto">
          <a:xfrm>
            <a:off x="6934200" y="1752600"/>
            <a:ext cx="1981200" cy="1219200"/>
          </a:xfrm>
          <a:prstGeom prst="rect">
            <a:avLst/>
          </a:prstGeom>
          <a:noFill/>
          <a:ln w="9525">
            <a:noFill/>
            <a:miter lim="800000"/>
            <a:headEnd/>
            <a:tailEnd/>
          </a:ln>
          <a:effectLst/>
        </p:spPr>
      </p:pic>
      <p:pic>
        <p:nvPicPr>
          <p:cNvPr id="4108" name="Picture 12"/>
          <p:cNvPicPr>
            <a:picLocks noChangeAspect="1" noChangeArrowheads="1"/>
          </p:cNvPicPr>
          <p:nvPr/>
        </p:nvPicPr>
        <p:blipFill>
          <a:blip r:embed="rId3"/>
          <a:srcRect/>
          <a:stretch>
            <a:fillRect/>
          </a:stretch>
        </p:blipFill>
        <p:spPr bwMode="auto">
          <a:xfrm>
            <a:off x="6934200" y="2971800"/>
            <a:ext cx="1981200" cy="1295400"/>
          </a:xfrm>
          <a:prstGeom prst="rect">
            <a:avLst/>
          </a:prstGeom>
          <a:noFill/>
          <a:ln w="9525">
            <a:noFill/>
            <a:miter lim="800000"/>
            <a:headEnd/>
            <a:tailEnd/>
          </a:ln>
          <a:effectLst/>
        </p:spPr>
      </p:pic>
      <p:pic>
        <p:nvPicPr>
          <p:cNvPr id="4109" name="Picture 13"/>
          <p:cNvPicPr>
            <a:picLocks noChangeAspect="1" noChangeArrowheads="1"/>
          </p:cNvPicPr>
          <p:nvPr/>
        </p:nvPicPr>
        <p:blipFill>
          <a:blip r:embed="rId4"/>
          <a:srcRect/>
          <a:stretch>
            <a:fillRect/>
          </a:stretch>
        </p:blipFill>
        <p:spPr bwMode="auto">
          <a:xfrm>
            <a:off x="6934200" y="4267200"/>
            <a:ext cx="1981200" cy="1219200"/>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6"/>
          <p:cNvSpPr>
            <a:spLocks noChangeArrowheads="1"/>
          </p:cNvSpPr>
          <p:nvPr/>
        </p:nvSpPr>
        <p:spPr bwMode="auto">
          <a:xfrm>
            <a:off x="838200" y="152400"/>
            <a:ext cx="7467600" cy="946150"/>
          </a:xfrm>
          <a:prstGeom prst="rect">
            <a:avLst/>
          </a:prstGeom>
          <a:noFill/>
          <a:ln w="9525">
            <a:noFill/>
            <a:miter lim="800000"/>
            <a:headEnd/>
            <a:tailEnd/>
          </a:ln>
          <a:effectLst/>
        </p:spPr>
        <p:txBody>
          <a:bodyPr>
            <a:spAutoFit/>
          </a:bodyPr>
          <a:lstStyle/>
          <a:p>
            <a:pPr algn="ctr" eaLnBrk="1" hangingPunct="1"/>
            <a:r>
              <a:rPr lang="en-US" sz="2800" b="1" dirty="0" smtClean="0">
                <a:latin typeface="Arial" charset="0"/>
              </a:rPr>
              <a:t>III. CRITICAL </a:t>
            </a:r>
            <a:r>
              <a:rPr lang="en-US" sz="2800" b="1" dirty="0">
                <a:latin typeface="Arial" charset="0"/>
              </a:rPr>
              <a:t>CONTROL PARAMETERS IN </a:t>
            </a:r>
          </a:p>
          <a:p>
            <a:pPr algn="ctr" eaLnBrk="1" hangingPunct="1"/>
            <a:r>
              <a:rPr lang="en-US" sz="2800" b="1" dirty="0">
                <a:latin typeface="Arial" charset="0"/>
              </a:rPr>
              <a:t>BOILER</a:t>
            </a:r>
          </a:p>
        </p:txBody>
      </p:sp>
      <p:sp>
        <p:nvSpPr>
          <p:cNvPr id="7175" name="Rectangle 7"/>
          <p:cNvSpPr>
            <a:spLocks noChangeArrowheads="1"/>
          </p:cNvSpPr>
          <p:nvPr/>
        </p:nvSpPr>
        <p:spPr bwMode="auto">
          <a:xfrm>
            <a:off x="228600" y="1295400"/>
            <a:ext cx="8610600" cy="5262979"/>
          </a:xfrm>
          <a:prstGeom prst="rect">
            <a:avLst/>
          </a:prstGeom>
          <a:noFill/>
          <a:ln w="9525">
            <a:noFill/>
            <a:miter lim="800000"/>
            <a:headEnd/>
            <a:tailEnd/>
          </a:ln>
          <a:effectLst/>
        </p:spPr>
        <p:txBody>
          <a:bodyPr>
            <a:spAutoFit/>
          </a:bodyPr>
          <a:lstStyle/>
          <a:p>
            <a:pPr eaLnBrk="1" hangingPunct="1"/>
            <a:r>
              <a:rPr lang="en-US" sz="2400" b="1" i="1" dirty="0">
                <a:latin typeface="Arial" charset="0"/>
              </a:rPr>
              <a:t>A. Level Control</a:t>
            </a:r>
            <a:r>
              <a:rPr lang="en-US" sz="2400" i="1" dirty="0">
                <a:latin typeface="Arial" charset="0"/>
              </a:rPr>
              <a:t> </a:t>
            </a:r>
            <a:endParaRPr lang="en-US" sz="2400" dirty="0">
              <a:latin typeface="Arial" charset="0"/>
            </a:endParaRPr>
          </a:p>
          <a:p>
            <a:pPr eaLnBrk="1" hangingPunct="1"/>
            <a:r>
              <a:rPr lang="en-US" sz="2400" dirty="0">
                <a:latin typeface="Arial" charset="0"/>
              </a:rPr>
              <a:t>Steam Drum level, De-aerator level and hot well level </a:t>
            </a:r>
          </a:p>
          <a:p>
            <a:pPr eaLnBrk="1" hangingPunct="1"/>
            <a:endParaRPr lang="en-US" sz="2400" i="1" dirty="0">
              <a:latin typeface="Arial" charset="0"/>
            </a:endParaRPr>
          </a:p>
          <a:p>
            <a:pPr eaLnBrk="1" hangingPunct="1"/>
            <a:r>
              <a:rPr lang="en-US" sz="2400" b="1" i="1" dirty="0">
                <a:latin typeface="Arial" charset="0"/>
              </a:rPr>
              <a:t>B. Pressure Control</a:t>
            </a:r>
            <a:r>
              <a:rPr lang="en-US" sz="2400" i="1" dirty="0">
                <a:latin typeface="Arial" charset="0"/>
              </a:rPr>
              <a:t> </a:t>
            </a:r>
            <a:endParaRPr lang="en-US" sz="2400" dirty="0">
              <a:latin typeface="Arial" charset="0"/>
            </a:endParaRPr>
          </a:p>
          <a:p>
            <a:pPr eaLnBrk="1" hangingPunct="1"/>
            <a:r>
              <a:rPr lang="en-US" sz="2400" dirty="0">
                <a:latin typeface="Arial" charset="0"/>
              </a:rPr>
              <a:t>Force draft pressure, Induced draft pressure, Steam drum pressure, </a:t>
            </a:r>
            <a:r>
              <a:rPr lang="en-US" sz="2400" dirty="0" smtClean="0">
                <a:latin typeface="Arial" charset="0"/>
              </a:rPr>
              <a:t>De-aerator pressure, Turbine </a:t>
            </a:r>
            <a:r>
              <a:rPr lang="en-US" sz="2400" dirty="0">
                <a:latin typeface="Arial" charset="0"/>
              </a:rPr>
              <a:t>inlet steam pressure, balanced draft pressure</a:t>
            </a:r>
          </a:p>
          <a:p>
            <a:pPr eaLnBrk="1" hangingPunct="1"/>
            <a:endParaRPr lang="en-US" sz="2400" i="1" dirty="0">
              <a:latin typeface="Arial" charset="0"/>
            </a:endParaRPr>
          </a:p>
          <a:p>
            <a:pPr eaLnBrk="1" hangingPunct="1"/>
            <a:r>
              <a:rPr lang="en-US" sz="2400" b="1" i="1" dirty="0">
                <a:latin typeface="Arial" charset="0"/>
              </a:rPr>
              <a:t>C. Flow Control</a:t>
            </a:r>
            <a:r>
              <a:rPr lang="en-US" sz="2400" i="1" dirty="0">
                <a:latin typeface="Arial" charset="0"/>
              </a:rPr>
              <a:t> </a:t>
            </a:r>
            <a:endParaRPr lang="en-US" sz="2400" dirty="0">
              <a:latin typeface="Arial" charset="0"/>
            </a:endParaRPr>
          </a:p>
          <a:p>
            <a:pPr eaLnBrk="1" hangingPunct="1"/>
            <a:r>
              <a:rPr lang="en-US" sz="2400" dirty="0">
                <a:latin typeface="Arial" charset="0"/>
              </a:rPr>
              <a:t>Air flow, Steam flow, Water flow </a:t>
            </a:r>
          </a:p>
          <a:p>
            <a:pPr eaLnBrk="1" hangingPunct="1"/>
            <a:endParaRPr lang="en-US" sz="2400" i="1" dirty="0">
              <a:latin typeface="Arial" charset="0"/>
            </a:endParaRPr>
          </a:p>
          <a:p>
            <a:pPr eaLnBrk="1" hangingPunct="1"/>
            <a:r>
              <a:rPr lang="en-US" sz="2400" b="1" i="1" dirty="0">
                <a:latin typeface="Arial" charset="0"/>
              </a:rPr>
              <a:t>D. Temperature Control</a:t>
            </a:r>
            <a:r>
              <a:rPr lang="en-US" sz="2400" i="1" dirty="0">
                <a:latin typeface="Arial" charset="0"/>
              </a:rPr>
              <a:t> </a:t>
            </a:r>
            <a:endParaRPr lang="en-US" sz="2400" dirty="0">
              <a:latin typeface="Arial" charset="0"/>
            </a:endParaRPr>
          </a:p>
          <a:p>
            <a:pPr eaLnBrk="1" hangingPunct="1"/>
            <a:r>
              <a:rPr lang="en-US" sz="2400" dirty="0">
                <a:latin typeface="Arial" charset="0"/>
              </a:rPr>
              <a:t>Steam drum temperature, </a:t>
            </a:r>
            <a:r>
              <a:rPr lang="en-US" sz="2400" dirty="0" err="1">
                <a:latin typeface="Arial" charset="0"/>
              </a:rPr>
              <a:t>Underbed</a:t>
            </a:r>
            <a:r>
              <a:rPr lang="en-US" sz="2400" dirty="0">
                <a:latin typeface="Arial" charset="0"/>
              </a:rPr>
              <a:t> boiler temperature, Turbine inlet steam temperature, Flue gas temperature. </a:t>
            </a:r>
          </a:p>
        </p:txBody>
      </p:sp>
    </p:spTree>
  </p:cSld>
  <p:clrMapOvr>
    <a:masterClrMapping/>
  </p:clrMapOvr>
  <p:transition spd="med">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ChangeArrowheads="1"/>
          </p:cNvSpPr>
          <p:nvPr/>
        </p:nvSpPr>
        <p:spPr bwMode="auto">
          <a:xfrm>
            <a:off x="381000" y="304800"/>
            <a:ext cx="8382000" cy="6863417"/>
          </a:xfrm>
          <a:prstGeom prst="rect">
            <a:avLst/>
          </a:prstGeom>
          <a:noFill/>
          <a:ln w="9525">
            <a:noFill/>
            <a:miter lim="800000"/>
            <a:headEnd/>
            <a:tailEnd/>
          </a:ln>
          <a:effectLst/>
        </p:spPr>
        <p:txBody>
          <a:bodyPr wrap="square">
            <a:spAutoFit/>
          </a:bodyPr>
          <a:lstStyle/>
          <a:p>
            <a:pPr marL="342900" indent="-342900" algn="ctr" eaLnBrk="1" hangingPunct="1"/>
            <a:r>
              <a:rPr lang="en-US" sz="2800" b="1" dirty="0" smtClean="0"/>
              <a:t>IV</a:t>
            </a:r>
            <a:r>
              <a:rPr lang="en-US" sz="2800" b="1" dirty="0" smtClean="0">
                <a:latin typeface="Arial" charset="0"/>
              </a:rPr>
              <a:t>. </a:t>
            </a:r>
            <a:r>
              <a:rPr lang="en-US" sz="2800" b="1" dirty="0">
                <a:latin typeface="Arial" charset="0"/>
              </a:rPr>
              <a:t>AUTOMATION </a:t>
            </a:r>
          </a:p>
          <a:p>
            <a:pPr marL="342900" indent="-342900" eaLnBrk="1" hangingPunct="1"/>
            <a:r>
              <a:rPr lang="en-US" sz="2000" dirty="0">
                <a:latin typeface="Arial" charset="0"/>
              </a:rPr>
              <a:t>  </a:t>
            </a:r>
          </a:p>
          <a:p>
            <a:pPr marL="342900" indent="-342900" eaLnBrk="1" hangingPunct="1"/>
            <a:r>
              <a:rPr lang="en-US" sz="2400" dirty="0">
                <a:latin typeface="Arial" charset="0"/>
              </a:rPr>
              <a:t> Delegation of Human Control to technical Equipment aimed to wards achieving. </a:t>
            </a:r>
          </a:p>
          <a:p>
            <a:pPr marL="342900" indent="-342900" eaLnBrk="1" hangingPunct="1"/>
            <a:endParaRPr lang="en-US" sz="2000" dirty="0">
              <a:latin typeface="Arial" charset="0"/>
            </a:endParaRPr>
          </a:p>
          <a:p>
            <a:pPr marL="342900" indent="-342900" eaLnBrk="1" hangingPunct="1"/>
            <a:r>
              <a:rPr lang="en-US" sz="2400" b="1" dirty="0">
                <a:latin typeface="Arial" charset="0"/>
              </a:rPr>
              <a:t>Advantages </a:t>
            </a:r>
          </a:p>
          <a:p>
            <a:pPr marL="342900" indent="-342900" eaLnBrk="1" hangingPunct="1"/>
            <a:endParaRPr lang="en-US" sz="2000" dirty="0">
              <a:latin typeface="Arial" charset="0"/>
            </a:endParaRPr>
          </a:p>
          <a:p>
            <a:pPr marL="342900" indent="-342900" eaLnBrk="1" hangingPunct="1"/>
            <a:r>
              <a:rPr lang="en-US" sz="2400" dirty="0">
                <a:latin typeface="Arial" charset="0"/>
              </a:rPr>
              <a:t>   Higher productivity, Superior quality  of end </a:t>
            </a:r>
          </a:p>
          <a:p>
            <a:pPr marL="342900" indent="-342900" eaLnBrk="1" hangingPunct="1"/>
            <a:r>
              <a:rPr lang="en-US" sz="2400" dirty="0">
                <a:latin typeface="Arial" charset="0"/>
              </a:rPr>
              <a:t>product, Efficient  usage  of raw  materials  and </a:t>
            </a:r>
          </a:p>
          <a:p>
            <a:pPr marL="342900" indent="-342900" eaLnBrk="1" hangingPunct="1"/>
            <a:r>
              <a:rPr lang="en-US" sz="2400" dirty="0">
                <a:latin typeface="Arial" charset="0"/>
              </a:rPr>
              <a:t>energy, Improved safety  in working  condition. </a:t>
            </a:r>
          </a:p>
          <a:p>
            <a:pPr marL="342900" indent="-342900" eaLnBrk="1" hangingPunct="1"/>
            <a:r>
              <a:rPr lang="en-US" sz="2000" dirty="0">
                <a:latin typeface="Arial" charset="0"/>
              </a:rPr>
              <a:t> </a:t>
            </a:r>
          </a:p>
          <a:p>
            <a:pPr marL="342900" indent="-342900" eaLnBrk="1" hangingPunct="1"/>
            <a:r>
              <a:rPr lang="en-US" sz="2400" b="1" dirty="0">
                <a:latin typeface="Arial" charset="0"/>
              </a:rPr>
              <a:t>History of Control and Automation </a:t>
            </a:r>
            <a:endParaRPr lang="en-US" sz="2400" b="1" dirty="0" smtClean="0">
              <a:latin typeface="Arial" charset="0"/>
            </a:endParaRPr>
          </a:p>
          <a:p>
            <a:pPr>
              <a:buNone/>
            </a:pPr>
            <a:endParaRPr lang="en-US" sz="2400" dirty="0" smtClean="0"/>
          </a:p>
          <a:p>
            <a:pPr>
              <a:buNone/>
            </a:pPr>
            <a:r>
              <a:rPr lang="en-US" sz="2400" dirty="0" smtClean="0"/>
              <a:t>1. Manual control </a:t>
            </a:r>
          </a:p>
          <a:p>
            <a:pPr>
              <a:buNone/>
            </a:pPr>
            <a:r>
              <a:rPr lang="en-US" sz="2400" dirty="0" smtClean="0"/>
              <a:t>2. With Logic Gate</a:t>
            </a:r>
          </a:p>
          <a:p>
            <a:pPr>
              <a:buNone/>
            </a:pPr>
            <a:r>
              <a:rPr lang="en-US" sz="2400" dirty="0" smtClean="0"/>
              <a:t>3. Electrical control with logic gates </a:t>
            </a:r>
          </a:p>
          <a:p>
            <a:pPr>
              <a:buNone/>
            </a:pPr>
            <a:r>
              <a:rPr lang="en-US" sz="2400" dirty="0" smtClean="0"/>
              <a:t>4. PLC</a:t>
            </a:r>
          </a:p>
          <a:p>
            <a:pPr marL="342900" indent="-342900" eaLnBrk="1" hangingPunct="1"/>
            <a:endParaRPr lang="en-US" sz="2400" b="1" dirty="0">
              <a:latin typeface="Arial" charset="0"/>
            </a:endParaRPr>
          </a:p>
          <a:p>
            <a:pPr marL="342900" indent="-342900" eaLnBrk="1" hangingPunct="1"/>
            <a:endParaRPr lang="en-US" sz="2000" b="1" dirty="0">
              <a:latin typeface="Arial" charset="0"/>
            </a:endParaRPr>
          </a:p>
        </p:txBody>
      </p:sp>
    </p:spTree>
  </p:cSld>
  <p:clrMapOvr>
    <a:masterClrMapping/>
  </p:clrMapOvr>
  <p:transition spd="med">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ChangeArrowheads="1"/>
          </p:cNvSpPr>
          <p:nvPr/>
        </p:nvSpPr>
        <p:spPr bwMode="auto">
          <a:xfrm>
            <a:off x="457200" y="533400"/>
            <a:ext cx="8153400" cy="4770537"/>
          </a:xfrm>
          <a:prstGeom prst="rect">
            <a:avLst/>
          </a:prstGeom>
          <a:noFill/>
          <a:ln w="9525">
            <a:noFill/>
            <a:miter lim="800000"/>
            <a:headEnd/>
            <a:tailEnd/>
          </a:ln>
          <a:effectLst/>
        </p:spPr>
        <p:txBody>
          <a:bodyPr>
            <a:spAutoFit/>
          </a:bodyPr>
          <a:lstStyle/>
          <a:p>
            <a:pPr eaLnBrk="1" hangingPunct="1"/>
            <a:r>
              <a:rPr lang="en-US" sz="2400" b="1" dirty="0">
                <a:latin typeface="Arial" charset="0"/>
              </a:rPr>
              <a:t>Manual Control</a:t>
            </a:r>
            <a:r>
              <a:rPr lang="en-US" sz="2400" dirty="0">
                <a:latin typeface="Arial" charset="0"/>
              </a:rPr>
              <a:t> </a:t>
            </a:r>
          </a:p>
          <a:p>
            <a:pPr eaLnBrk="1" hangingPunct="1"/>
            <a:endParaRPr lang="en-US" sz="2000" dirty="0">
              <a:latin typeface="Arial" charset="0"/>
            </a:endParaRPr>
          </a:p>
          <a:p>
            <a:pPr eaLnBrk="1" hangingPunct="1"/>
            <a:r>
              <a:rPr lang="en-US" sz="2000" dirty="0">
                <a:latin typeface="Arial" charset="0"/>
              </a:rPr>
              <a:t>   </a:t>
            </a:r>
            <a:r>
              <a:rPr lang="en-US" sz="2400" dirty="0">
                <a:latin typeface="Arial" charset="0"/>
              </a:rPr>
              <a:t>In this, the Control and Automation are done by </a:t>
            </a:r>
          </a:p>
          <a:p>
            <a:pPr eaLnBrk="1" hangingPunct="1"/>
            <a:r>
              <a:rPr lang="en-US" sz="2400" dirty="0">
                <a:latin typeface="Arial" charset="0"/>
              </a:rPr>
              <a:t>Manual Operations. </a:t>
            </a:r>
          </a:p>
          <a:p>
            <a:pPr eaLnBrk="1" hangingPunct="1"/>
            <a:endParaRPr lang="en-US" sz="2000" dirty="0">
              <a:latin typeface="Arial" charset="0"/>
            </a:endParaRPr>
          </a:p>
          <a:p>
            <a:pPr eaLnBrk="1" hangingPunct="1"/>
            <a:r>
              <a:rPr lang="en-US" sz="2400" dirty="0">
                <a:latin typeface="Arial" charset="0"/>
              </a:rPr>
              <a:t>Drawbacks:   </a:t>
            </a:r>
          </a:p>
          <a:p>
            <a:pPr eaLnBrk="1" hangingPunct="1">
              <a:buFontTx/>
              <a:buChar char="•"/>
            </a:pPr>
            <a:endParaRPr lang="en-US" sz="2400" dirty="0">
              <a:latin typeface="Arial" charset="0"/>
            </a:endParaRPr>
          </a:p>
          <a:p>
            <a:pPr eaLnBrk="1" hangingPunct="1">
              <a:buFontTx/>
              <a:buChar char="•"/>
            </a:pPr>
            <a:r>
              <a:rPr lang="en-US" sz="2400" dirty="0">
                <a:latin typeface="Arial" charset="0"/>
              </a:rPr>
              <a:t>Human   Errors subsequently affect quality of end </a:t>
            </a:r>
          </a:p>
          <a:p>
            <a:pPr eaLnBrk="1" hangingPunct="1"/>
            <a:r>
              <a:rPr lang="en-US" sz="2400" dirty="0">
                <a:latin typeface="Arial" charset="0"/>
              </a:rPr>
              <a:t>product.   </a:t>
            </a:r>
          </a:p>
          <a:p>
            <a:pPr eaLnBrk="1" hangingPunct="1">
              <a:buFontTx/>
              <a:buChar char="•"/>
            </a:pPr>
            <a:endParaRPr lang="en-US" sz="2400" dirty="0">
              <a:latin typeface="Arial" charset="0"/>
            </a:endParaRPr>
          </a:p>
          <a:p>
            <a:pPr eaLnBrk="1" hangingPunct="1">
              <a:buFontTx/>
              <a:buChar char="•"/>
            </a:pPr>
            <a:r>
              <a:rPr lang="en-US" sz="2400" dirty="0">
                <a:latin typeface="Arial" charset="0"/>
              </a:rPr>
              <a:t>Hard Wired Logic Control   </a:t>
            </a:r>
          </a:p>
          <a:p>
            <a:pPr eaLnBrk="1" hangingPunct="1">
              <a:buFontTx/>
              <a:buChar char="•"/>
            </a:pPr>
            <a:endParaRPr lang="en-US" sz="2400" dirty="0">
              <a:latin typeface="Arial" charset="0"/>
            </a:endParaRPr>
          </a:p>
          <a:p>
            <a:pPr eaLnBrk="1" hangingPunct="1">
              <a:buFontTx/>
              <a:buChar char="•"/>
            </a:pPr>
            <a:r>
              <a:rPr lang="en-US" sz="2400" dirty="0" smtClean="0">
                <a:latin typeface="Arial" charset="0"/>
              </a:rPr>
              <a:t>Bulky </a:t>
            </a:r>
            <a:r>
              <a:rPr lang="en-US" sz="2400" dirty="0">
                <a:latin typeface="Arial" charset="0"/>
              </a:rPr>
              <a:t>and complex wiring, </a:t>
            </a:r>
          </a:p>
        </p:txBody>
      </p:sp>
      <p:pic>
        <p:nvPicPr>
          <p:cNvPr id="9221" name="Picture 5"/>
          <p:cNvPicPr>
            <a:picLocks noChangeAspect="1" noChangeArrowheads="1"/>
          </p:cNvPicPr>
          <p:nvPr/>
        </p:nvPicPr>
        <p:blipFill>
          <a:blip r:embed="rId2"/>
          <a:srcRect/>
          <a:stretch>
            <a:fillRect/>
          </a:stretch>
        </p:blipFill>
        <p:spPr bwMode="auto">
          <a:xfrm>
            <a:off x="6248400" y="3429000"/>
            <a:ext cx="2667000" cy="2900363"/>
          </a:xfrm>
          <a:prstGeom prst="rect">
            <a:avLst/>
          </a:prstGeom>
          <a:noFill/>
          <a:ln w="9525">
            <a:noFill/>
            <a:miter lim="800000"/>
            <a:headEnd/>
            <a:tailEnd/>
          </a:ln>
          <a:effectLst/>
        </p:spPr>
      </p:pic>
    </p:spTree>
  </p:cSld>
  <p:clrMapOvr>
    <a:masterClrMapping/>
  </p:clrMapOvr>
  <p:transition spd="med">
    <p:pull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418</TotalTime>
  <Words>1812</Words>
  <Application>Microsoft Office PowerPoint</Application>
  <PresentationFormat>On-screen Show (4:3)</PresentationFormat>
  <Paragraphs>175</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&lt;egyptian hak&gt;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Mechanical Engineering Project</dc:title>
  <dc:creator>Mechanical Engineering Project</dc:creator>
  <cp:lastModifiedBy>Brigade</cp:lastModifiedBy>
  <dcterms:created xsi:type="dcterms:W3CDTF">2011-03-09T16:07:56Z</dcterms:created>
  <dcterms:modified xsi:type="dcterms:W3CDTF">2011-08-08T17:12:56Z</dcterms:modified>
</cp:coreProperties>
</file>